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 id="2147483750" r:id="rId2"/>
  </p:sldMasterIdLst>
  <p:sldIdLst>
    <p:sldId id="257" r:id="rId3"/>
    <p:sldId id="258" r:id="rId4"/>
    <p:sldId id="310" r:id="rId5"/>
    <p:sldId id="259" r:id="rId6"/>
    <p:sldId id="260" r:id="rId7"/>
    <p:sldId id="267" r:id="rId8"/>
    <p:sldId id="261" r:id="rId9"/>
    <p:sldId id="305" r:id="rId10"/>
    <p:sldId id="262" r:id="rId11"/>
    <p:sldId id="266" r:id="rId12"/>
    <p:sldId id="265" r:id="rId13"/>
    <p:sldId id="268" r:id="rId14"/>
    <p:sldId id="271" r:id="rId15"/>
    <p:sldId id="270" r:id="rId16"/>
    <p:sldId id="273" r:id="rId17"/>
    <p:sldId id="272" r:id="rId18"/>
    <p:sldId id="274" r:id="rId19"/>
    <p:sldId id="269" r:id="rId20"/>
    <p:sldId id="306" r:id="rId21"/>
    <p:sldId id="307" r:id="rId22"/>
    <p:sldId id="311" r:id="rId23"/>
    <p:sldId id="313" r:id="rId24"/>
    <p:sldId id="309" r:id="rId25"/>
    <p:sldId id="308" r:id="rId26"/>
    <p:sldId id="31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20" autoAdjust="0"/>
  </p:normalViewPr>
  <p:slideViewPr>
    <p:cSldViewPr snapToGrid="0">
      <p:cViewPr varScale="1">
        <p:scale>
          <a:sx n="108" d="100"/>
          <a:sy n="108" d="100"/>
        </p:scale>
        <p:origin x="6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9/28/2022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9/28/2022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0706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0859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002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274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2853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3826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4046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778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501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24940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815282" y="2367464"/>
            <a:ext cx="6904138" cy="1966037"/>
          </a:xfrm>
        </p:spPr>
        <p:txBody>
          <a:bodyPr>
            <a:noAutofit/>
          </a:bodyPr>
          <a:lstStyle/>
          <a:p>
            <a:pPr algn="just"/>
            <a:r>
              <a:rPr lang="en-US" sz="4400" dirty="0">
                <a:solidFill>
                  <a:schemeClr val="tx1"/>
                </a:solidFill>
              </a:rPr>
              <a:t>Improving the used cars market through machine learning techniques.</a:t>
            </a:r>
            <a:endParaRPr lang="en-US" sz="4400" dirty="0"/>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EB0A-563D-F7C2-4F80-9E8E93F7EDD9}"/>
              </a:ext>
            </a:extLst>
          </p:cNvPr>
          <p:cNvSpPr>
            <a:spLocks noGrp="1"/>
          </p:cNvSpPr>
          <p:nvPr>
            <p:ph type="title"/>
          </p:nvPr>
        </p:nvSpPr>
        <p:spPr>
          <a:xfrm>
            <a:off x="1097280" y="988908"/>
            <a:ext cx="9833575" cy="748452"/>
          </a:xfrm>
        </p:spPr>
        <p:txBody>
          <a:bodyPr/>
          <a:lstStyle/>
          <a:p>
            <a:r>
              <a:rPr lang="en-US" dirty="0"/>
              <a:t>			Data Cleaning </a:t>
            </a:r>
          </a:p>
        </p:txBody>
      </p:sp>
      <p:pic>
        <p:nvPicPr>
          <p:cNvPr id="5" name="Picture 4">
            <a:extLst>
              <a:ext uri="{FF2B5EF4-FFF2-40B4-BE49-F238E27FC236}">
                <a16:creationId xmlns:a16="http://schemas.microsoft.com/office/drawing/2014/main" id="{E89FED5E-283E-D2B9-82C5-CB0AEC01EAC6}"/>
              </a:ext>
            </a:extLst>
          </p:cNvPr>
          <p:cNvPicPr>
            <a:picLocks noChangeAspect="1"/>
          </p:cNvPicPr>
          <p:nvPr/>
        </p:nvPicPr>
        <p:blipFill>
          <a:blip r:embed="rId2"/>
          <a:stretch>
            <a:fillRect/>
          </a:stretch>
        </p:blipFill>
        <p:spPr>
          <a:xfrm>
            <a:off x="1097280" y="1850501"/>
            <a:ext cx="4316342" cy="4499238"/>
          </a:xfrm>
          <a:prstGeom prst="rect">
            <a:avLst/>
          </a:prstGeom>
        </p:spPr>
      </p:pic>
      <p:pic>
        <p:nvPicPr>
          <p:cNvPr id="7" name="Picture 6">
            <a:extLst>
              <a:ext uri="{FF2B5EF4-FFF2-40B4-BE49-F238E27FC236}">
                <a16:creationId xmlns:a16="http://schemas.microsoft.com/office/drawing/2014/main" id="{A37EB891-AA3F-E069-65D3-20AA306B2C0F}"/>
              </a:ext>
            </a:extLst>
          </p:cNvPr>
          <p:cNvPicPr>
            <a:picLocks noChangeAspect="1"/>
          </p:cNvPicPr>
          <p:nvPr/>
        </p:nvPicPr>
        <p:blipFill>
          <a:blip r:embed="rId3"/>
          <a:stretch>
            <a:fillRect/>
          </a:stretch>
        </p:blipFill>
        <p:spPr>
          <a:xfrm>
            <a:off x="5797578" y="1850501"/>
            <a:ext cx="5133277" cy="4511431"/>
          </a:xfrm>
          <a:prstGeom prst="rect">
            <a:avLst/>
          </a:prstGeom>
        </p:spPr>
      </p:pic>
    </p:spTree>
    <p:extLst>
      <p:ext uri="{BB962C8B-B14F-4D97-AF65-F5344CB8AC3E}">
        <p14:creationId xmlns:p14="http://schemas.microsoft.com/office/powerpoint/2010/main" val="73258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640D-2A98-9B31-4D58-94A4F95808F7}"/>
              </a:ext>
            </a:extLst>
          </p:cNvPr>
          <p:cNvSpPr>
            <a:spLocks noGrp="1"/>
          </p:cNvSpPr>
          <p:nvPr>
            <p:ph type="title"/>
          </p:nvPr>
        </p:nvSpPr>
        <p:spPr>
          <a:xfrm>
            <a:off x="1066800" y="988908"/>
            <a:ext cx="10058400" cy="762021"/>
          </a:xfrm>
        </p:spPr>
        <p:txBody>
          <a:bodyPr/>
          <a:lstStyle/>
          <a:p>
            <a:r>
              <a:rPr lang="en-US" dirty="0"/>
              <a:t>		Methodology Summary</a:t>
            </a:r>
          </a:p>
        </p:txBody>
      </p:sp>
      <p:sp>
        <p:nvSpPr>
          <p:cNvPr id="3" name="Content Placeholder 2">
            <a:extLst>
              <a:ext uri="{FF2B5EF4-FFF2-40B4-BE49-F238E27FC236}">
                <a16:creationId xmlns:a16="http://schemas.microsoft.com/office/drawing/2014/main" id="{BAB0612B-FD6F-90B9-3612-5E13F0331CEB}"/>
              </a:ext>
            </a:extLst>
          </p:cNvPr>
          <p:cNvSpPr>
            <a:spLocks noGrp="1"/>
          </p:cNvSpPr>
          <p:nvPr>
            <p:ph idx="1"/>
          </p:nvPr>
        </p:nvSpPr>
        <p:spPr>
          <a:xfrm>
            <a:off x="1097280" y="2108200"/>
            <a:ext cx="10058400" cy="4275821"/>
          </a:xfrm>
        </p:spPr>
        <p:txBody>
          <a:bodyPr>
            <a:noAutofit/>
          </a:bodyPr>
          <a:lstStyle/>
          <a:p>
            <a:pPr marL="400050" indent="-400050" algn="just">
              <a:lnSpc>
                <a:spcPct val="107000"/>
              </a:lnSpc>
              <a:spcBef>
                <a:spcPts val="0"/>
              </a:spcBef>
              <a:spcAft>
                <a:spcPts val="0"/>
              </a:spcAft>
              <a:buFont typeface="+mj-lt"/>
              <a:buAutoNum type="romanL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T</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he </a:t>
            </a:r>
            <a:r>
              <a:rPr lang="en-US" sz="2000" kern="100" dirty="0">
                <a:latin typeface="Calibri" panose="020F0502020204030204" pitchFamily="34" charset="0"/>
                <a:ea typeface="Calibri" panose="020F0502020204030204" pitchFamily="34" charset="0"/>
                <a:cs typeface="Times New Roman" panose="02020603050405020304" pitchFamily="18" charset="0"/>
              </a:rPr>
              <a:t>dataset sourced is made up of data from the United States (US) used cars market. </a:t>
            </a:r>
          </a:p>
          <a:p>
            <a:pPr marL="400050" indent="-400050" algn="just">
              <a:lnSpc>
                <a:spcPct val="107000"/>
              </a:lnSpc>
              <a:spcBef>
                <a:spcPts val="0"/>
              </a:spcBef>
              <a:spcAft>
                <a:spcPts val="0"/>
              </a:spcAft>
              <a:buFont typeface="+mj-lt"/>
              <a:buAutoNum type="romanL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The dataset consists of 18 columns namely; Sales ID, Name, Year, Selling price, Km driven, Region, State or province, City, Fuel, Seller type, Transmission, Owner, Mileage, Engine, Max power, Torque, Seats and Sold.</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400050" indent="-400050" algn="just">
              <a:lnSpc>
                <a:spcPct val="107000"/>
              </a:lnSpc>
              <a:spcBef>
                <a:spcPts val="0"/>
              </a:spcBef>
              <a:spcAft>
                <a:spcPts val="0"/>
              </a:spcAft>
              <a:buFont typeface="+mj-lt"/>
              <a:buAutoNum type="romanL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The dataset consists of 7,906 observations.</a:t>
            </a:r>
          </a:p>
          <a:p>
            <a:pPr marL="400050" indent="-400050" algn="just">
              <a:lnSpc>
                <a:spcPct val="107000"/>
              </a:lnSpc>
              <a:spcBef>
                <a:spcPts val="0"/>
              </a:spcBef>
              <a:spcAft>
                <a:spcPts val="0"/>
              </a:spcAft>
              <a:buFont typeface="+mj-lt"/>
              <a:buAutoNum type="romanL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For the price prediction using regressors, the data was split into a ratio of 80% consisting of 5,929 observations for the training data and 20% consisting of 1977 observations  for the test data.</a:t>
            </a:r>
          </a:p>
          <a:p>
            <a:pPr marL="400050" indent="-400050" algn="just">
              <a:lnSpc>
                <a:spcPct val="107000"/>
              </a:lnSpc>
              <a:spcBef>
                <a:spcPts val="0"/>
              </a:spcBef>
              <a:spcAft>
                <a:spcPts val="0"/>
              </a:spcAft>
              <a:buFont typeface="+mj-lt"/>
              <a:buAutoNum type="romanL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Due to the imbalanced target in the sold column for prediction, the data was resampled to balance the data and it generated a new dataset with 11,812 observations.</a:t>
            </a:r>
          </a:p>
          <a:p>
            <a:pPr marL="400050" indent="-400050" algn="just">
              <a:lnSpc>
                <a:spcPct val="107000"/>
              </a:lnSpc>
              <a:spcBef>
                <a:spcPts val="0"/>
              </a:spcBef>
              <a:spcAft>
                <a:spcPts val="0"/>
              </a:spcAft>
              <a:buFont typeface="+mj-lt"/>
              <a:buAutoNum type="romanL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For the sale prediction using classifiers, the new resampled dataset was used and was split into a ratio of 80% consisting of 9,449 observations for the training data and 20% consisting of 2,363 observations  for the test data.</a:t>
            </a:r>
          </a:p>
        </p:txBody>
      </p:sp>
    </p:spTree>
    <p:extLst>
      <p:ext uri="{BB962C8B-B14F-4D97-AF65-F5344CB8AC3E}">
        <p14:creationId xmlns:p14="http://schemas.microsoft.com/office/powerpoint/2010/main" val="23305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4D6DE-F24F-4D49-3C6E-20E8643981D5}"/>
              </a:ext>
            </a:extLst>
          </p:cNvPr>
          <p:cNvSpPr>
            <a:spLocks noGrp="1"/>
          </p:cNvSpPr>
          <p:nvPr>
            <p:ph type="title"/>
          </p:nvPr>
        </p:nvSpPr>
        <p:spPr>
          <a:xfrm>
            <a:off x="811774" y="511728"/>
            <a:ext cx="10568451" cy="1225632"/>
          </a:xfrm>
        </p:spPr>
        <p:txBody>
          <a:bodyPr>
            <a:normAutofit fontScale="90000"/>
          </a:bodyPr>
          <a:lstStyle/>
          <a:p>
            <a:r>
              <a:rPr lang="en-US" dirty="0"/>
              <a:t>Price prediction results using regressors and KBest features</a:t>
            </a:r>
          </a:p>
        </p:txBody>
      </p:sp>
      <p:graphicFrame>
        <p:nvGraphicFramePr>
          <p:cNvPr id="4" name="Table 4">
            <a:extLst>
              <a:ext uri="{FF2B5EF4-FFF2-40B4-BE49-F238E27FC236}">
                <a16:creationId xmlns:a16="http://schemas.microsoft.com/office/drawing/2014/main" id="{C21BA1A8-8B48-3208-8E42-C0766E634B98}"/>
              </a:ext>
            </a:extLst>
          </p:cNvPr>
          <p:cNvGraphicFramePr>
            <a:graphicFrameLocks noGrp="1"/>
          </p:cNvGraphicFramePr>
          <p:nvPr>
            <p:ph idx="1"/>
            <p:extLst>
              <p:ext uri="{D42A27DB-BD31-4B8C-83A1-F6EECF244321}">
                <p14:modId xmlns:p14="http://schemas.microsoft.com/office/powerpoint/2010/main" val="493708604"/>
              </p:ext>
            </p:extLst>
          </p:nvPr>
        </p:nvGraphicFramePr>
        <p:xfrm>
          <a:off x="811773" y="2108200"/>
          <a:ext cx="10568450" cy="3496945"/>
        </p:xfrm>
        <a:graphic>
          <a:graphicData uri="http://schemas.openxmlformats.org/drawingml/2006/table">
            <a:tbl>
              <a:tblPr firstRow="1" bandRow="1">
                <a:tableStyleId>{5C22544A-7EE6-4342-B048-85BDC9FD1C3A}</a:tableStyleId>
              </a:tblPr>
              <a:tblGrid>
                <a:gridCol w="1056845">
                  <a:extLst>
                    <a:ext uri="{9D8B030D-6E8A-4147-A177-3AD203B41FA5}">
                      <a16:colId xmlns:a16="http://schemas.microsoft.com/office/drawing/2014/main" val="2701622297"/>
                    </a:ext>
                  </a:extLst>
                </a:gridCol>
                <a:gridCol w="1056845">
                  <a:extLst>
                    <a:ext uri="{9D8B030D-6E8A-4147-A177-3AD203B41FA5}">
                      <a16:colId xmlns:a16="http://schemas.microsoft.com/office/drawing/2014/main" val="3166084025"/>
                    </a:ext>
                  </a:extLst>
                </a:gridCol>
                <a:gridCol w="1056845">
                  <a:extLst>
                    <a:ext uri="{9D8B030D-6E8A-4147-A177-3AD203B41FA5}">
                      <a16:colId xmlns:a16="http://schemas.microsoft.com/office/drawing/2014/main" val="2812483032"/>
                    </a:ext>
                  </a:extLst>
                </a:gridCol>
                <a:gridCol w="1056845">
                  <a:extLst>
                    <a:ext uri="{9D8B030D-6E8A-4147-A177-3AD203B41FA5}">
                      <a16:colId xmlns:a16="http://schemas.microsoft.com/office/drawing/2014/main" val="2753148527"/>
                    </a:ext>
                  </a:extLst>
                </a:gridCol>
                <a:gridCol w="1056845">
                  <a:extLst>
                    <a:ext uri="{9D8B030D-6E8A-4147-A177-3AD203B41FA5}">
                      <a16:colId xmlns:a16="http://schemas.microsoft.com/office/drawing/2014/main" val="1121153942"/>
                    </a:ext>
                  </a:extLst>
                </a:gridCol>
                <a:gridCol w="1056845">
                  <a:extLst>
                    <a:ext uri="{9D8B030D-6E8A-4147-A177-3AD203B41FA5}">
                      <a16:colId xmlns:a16="http://schemas.microsoft.com/office/drawing/2014/main" val="709209346"/>
                    </a:ext>
                  </a:extLst>
                </a:gridCol>
                <a:gridCol w="1056845">
                  <a:extLst>
                    <a:ext uri="{9D8B030D-6E8A-4147-A177-3AD203B41FA5}">
                      <a16:colId xmlns:a16="http://schemas.microsoft.com/office/drawing/2014/main" val="194198372"/>
                    </a:ext>
                  </a:extLst>
                </a:gridCol>
                <a:gridCol w="1056845">
                  <a:extLst>
                    <a:ext uri="{9D8B030D-6E8A-4147-A177-3AD203B41FA5}">
                      <a16:colId xmlns:a16="http://schemas.microsoft.com/office/drawing/2014/main" val="3077237271"/>
                    </a:ext>
                  </a:extLst>
                </a:gridCol>
                <a:gridCol w="1056845">
                  <a:extLst>
                    <a:ext uri="{9D8B030D-6E8A-4147-A177-3AD203B41FA5}">
                      <a16:colId xmlns:a16="http://schemas.microsoft.com/office/drawing/2014/main" val="1311514395"/>
                    </a:ext>
                  </a:extLst>
                </a:gridCol>
                <a:gridCol w="1056845">
                  <a:extLst>
                    <a:ext uri="{9D8B030D-6E8A-4147-A177-3AD203B41FA5}">
                      <a16:colId xmlns:a16="http://schemas.microsoft.com/office/drawing/2014/main" val="359765937"/>
                    </a:ext>
                  </a:extLst>
                </a:gridCol>
              </a:tblGrid>
              <a:tr h="370840">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S/N</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Model</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a:t>
                      </a:r>
                      <a:r>
                        <a:rPr lang="en-US" sz="1100" kern="100" baseline="30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2</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train score (%)</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a:t>
                      </a:r>
                      <a:r>
                        <a:rPr lang="en-US" sz="1100" kern="100" baseline="30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2</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test score (%)</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MAE</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MSE</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RMSE</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rRMSE</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Average. cross-</a:t>
                      </a:r>
                      <a:r>
                        <a:rPr lang="en-US" sz="11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val</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train accuracy (%)</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Average cross-</a:t>
                      </a:r>
                      <a:r>
                        <a:rPr lang="en-US" sz="11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val</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test accuracy (%)</a:t>
                      </a:r>
                    </a:p>
                  </a:txBody>
                  <a:tcPr marL="68580" marR="68580" marT="0" marB="0">
                    <a:solidFill>
                      <a:schemeClr val="tx1">
                        <a:lumMod val="75000"/>
                        <a:lumOff val="25000"/>
                      </a:schemeClr>
                    </a:solidFill>
                  </a:tcPr>
                </a:tc>
                <a:extLst>
                  <a:ext uri="{0D108BD9-81ED-4DB2-BD59-A6C34878D82A}">
                    <a16:rowId xmlns:a16="http://schemas.microsoft.com/office/drawing/2014/main" val="4087101638"/>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Random Forest Regressor</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98.7</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97.9</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853.2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2178534.2</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1476.0</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11.5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98.8</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97.0</a:t>
                      </a:r>
                    </a:p>
                  </a:txBody>
                  <a:tcPr marL="68580" marR="68580" marT="0" marB="0"/>
                </a:tc>
                <a:extLst>
                  <a:ext uri="{0D108BD9-81ED-4DB2-BD59-A6C34878D82A}">
                    <a16:rowId xmlns:a16="http://schemas.microsoft.com/office/drawing/2014/main" val="628377021"/>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Linear Regressor</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62.4</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64.0</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3430.9</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37644355.3</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6135.5</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57.2</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62.9</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62.8</a:t>
                      </a:r>
                    </a:p>
                  </a:txBody>
                  <a:tcPr marL="68580" marR="68580" marT="0" marB="0">
                    <a:solidFill>
                      <a:srgbClr val="FFFF00"/>
                    </a:solidFill>
                  </a:tcPr>
                </a:tc>
                <a:extLst>
                  <a:ext uri="{0D108BD9-81ED-4DB2-BD59-A6C34878D82A}">
                    <a16:rowId xmlns:a16="http://schemas.microsoft.com/office/drawing/2014/main" val="3431596310"/>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Polynomial Regressor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85.3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86.2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2090.4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14484144.6</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3805.8</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32.3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85.7</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84.0</a:t>
                      </a:r>
                    </a:p>
                  </a:txBody>
                  <a:tcPr marL="68580" marR="68580" marT="0" marB="0"/>
                </a:tc>
                <a:extLst>
                  <a:ext uri="{0D108BD9-81ED-4DB2-BD59-A6C34878D82A}">
                    <a16:rowId xmlns:a16="http://schemas.microsoft.com/office/drawing/2014/main" val="715116698"/>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Ransac Regressor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93.0</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92.4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1096.8</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7920226.4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2814.3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23.0</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94.0</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93.2</a:t>
                      </a:r>
                    </a:p>
                  </a:txBody>
                  <a:tcPr marL="68580" marR="68580" marT="0" marB="0"/>
                </a:tc>
                <a:extLst>
                  <a:ext uri="{0D108BD9-81ED-4DB2-BD59-A6C34878D82A}">
                    <a16:rowId xmlns:a16="http://schemas.microsoft.com/office/drawing/2014/main" val="3107512497"/>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SVM Regressor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93.1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87.7</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1387.5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12347613.2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3513.9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28.6</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94.3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88.6</a:t>
                      </a:r>
                    </a:p>
                  </a:txBody>
                  <a:tcPr marL="68580" marR="68580" marT="0" marB="0"/>
                </a:tc>
                <a:extLst>
                  <a:ext uri="{0D108BD9-81ED-4DB2-BD59-A6C34878D82A}">
                    <a16:rowId xmlns:a16="http://schemas.microsoft.com/office/drawing/2014/main" val="1944646422"/>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XGBoost Regressor</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98.7</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98.0</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860.6</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2049091.7</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1431.5</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11.1</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98.8</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97.1</a:t>
                      </a:r>
                    </a:p>
                  </a:txBody>
                  <a:tcPr marL="68580" marR="68580" marT="0" marB="0">
                    <a:solidFill>
                      <a:srgbClr val="FFC000"/>
                    </a:solidFill>
                  </a:tcPr>
                </a:tc>
                <a:extLst>
                  <a:ext uri="{0D108BD9-81ED-4DB2-BD59-A6C34878D82A}">
                    <a16:rowId xmlns:a16="http://schemas.microsoft.com/office/drawing/2014/main" val="3677390640"/>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Stacked Regressor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98.5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97.6</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881.6</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2551404.9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1597.3</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12.4</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98.4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96.9</a:t>
                      </a:r>
                    </a:p>
                  </a:txBody>
                  <a:tcPr marL="68580" marR="68580" marT="0" marB="0"/>
                </a:tc>
                <a:extLst>
                  <a:ext uri="{0D108BD9-81ED-4DB2-BD59-A6C34878D82A}">
                    <a16:rowId xmlns:a16="http://schemas.microsoft.com/office/drawing/2014/main" val="2257477368"/>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KNN Regressor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98.1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96.9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1029.2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3281679.7</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1811.5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14.1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98.1</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93.1</a:t>
                      </a:r>
                    </a:p>
                  </a:txBody>
                  <a:tcPr marL="68580" marR="68580" marT="0" marB="0"/>
                </a:tc>
                <a:extLst>
                  <a:ext uri="{0D108BD9-81ED-4DB2-BD59-A6C34878D82A}">
                    <a16:rowId xmlns:a16="http://schemas.microsoft.com/office/drawing/2014/main" val="2355505759"/>
                  </a:ext>
                </a:extLst>
              </a:tr>
            </a:tbl>
          </a:graphicData>
        </a:graphic>
      </p:graphicFrame>
    </p:spTree>
    <p:extLst>
      <p:ext uri="{BB962C8B-B14F-4D97-AF65-F5344CB8AC3E}">
        <p14:creationId xmlns:p14="http://schemas.microsoft.com/office/powerpoint/2010/main" val="113798139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4D6DE-F24F-4D49-3C6E-20E8643981D5}"/>
              </a:ext>
            </a:extLst>
          </p:cNvPr>
          <p:cNvSpPr>
            <a:spLocks noGrp="1"/>
          </p:cNvSpPr>
          <p:nvPr>
            <p:ph type="title"/>
          </p:nvPr>
        </p:nvSpPr>
        <p:spPr>
          <a:xfrm>
            <a:off x="811774" y="511728"/>
            <a:ext cx="10568451" cy="1225632"/>
          </a:xfrm>
        </p:spPr>
        <p:txBody>
          <a:bodyPr>
            <a:normAutofit fontScale="90000"/>
          </a:bodyPr>
          <a:lstStyle/>
          <a:p>
            <a:r>
              <a:rPr lang="en-US" dirty="0"/>
              <a:t>Price prediction results using regressors and random forest features</a:t>
            </a:r>
          </a:p>
        </p:txBody>
      </p:sp>
      <p:graphicFrame>
        <p:nvGraphicFramePr>
          <p:cNvPr id="4" name="Table 4">
            <a:extLst>
              <a:ext uri="{FF2B5EF4-FFF2-40B4-BE49-F238E27FC236}">
                <a16:creationId xmlns:a16="http://schemas.microsoft.com/office/drawing/2014/main" id="{C21BA1A8-8B48-3208-8E42-C0766E634B98}"/>
              </a:ext>
            </a:extLst>
          </p:cNvPr>
          <p:cNvGraphicFramePr>
            <a:graphicFrameLocks noGrp="1"/>
          </p:cNvGraphicFramePr>
          <p:nvPr>
            <p:ph idx="1"/>
            <p:extLst>
              <p:ext uri="{D42A27DB-BD31-4B8C-83A1-F6EECF244321}">
                <p14:modId xmlns:p14="http://schemas.microsoft.com/office/powerpoint/2010/main" val="4251002629"/>
              </p:ext>
            </p:extLst>
          </p:nvPr>
        </p:nvGraphicFramePr>
        <p:xfrm>
          <a:off x="811773" y="2108200"/>
          <a:ext cx="10568450" cy="3656330"/>
        </p:xfrm>
        <a:graphic>
          <a:graphicData uri="http://schemas.openxmlformats.org/drawingml/2006/table">
            <a:tbl>
              <a:tblPr firstRow="1" bandRow="1">
                <a:tableStyleId>{5C22544A-7EE6-4342-B048-85BDC9FD1C3A}</a:tableStyleId>
              </a:tblPr>
              <a:tblGrid>
                <a:gridCol w="1056845">
                  <a:extLst>
                    <a:ext uri="{9D8B030D-6E8A-4147-A177-3AD203B41FA5}">
                      <a16:colId xmlns:a16="http://schemas.microsoft.com/office/drawing/2014/main" val="2701622297"/>
                    </a:ext>
                  </a:extLst>
                </a:gridCol>
                <a:gridCol w="1056845">
                  <a:extLst>
                    <a:ext uri="{9D8B030D-6E8A-4147-A177-3AD203B41FA5}">
                      <a16:colId xmlns:a16="http://schemas.microsoft.com/office/drawing/2014/main" val="3166084025"/>
                    </a:ext>
                  </a:extLst>
                </a:gridCol>
                <a:gridCol w="1056845">
                  <a:extLst>
                    <a:ext uri="{9D8B030D-6E8A-4147-A177-3AD203B41FA5}">
                      <a16:colId xmlns:a16="http://schemas.microsoft.com/office/drawing/2014/main" val="2812483032"/>
                    </a:ext>
                  </a:extLst>
                </a:gridCol>
                <a:gridCol w="1056845">
                  <a:extLst>
                    <a:ext uri="{9D8B030D-6E8A-4147-A177-3AD203B41FA5}">
                      <a16:colId xmlns:a16="http://schemas.microsoft.com/office/drawing/2014/main" val="2753148527"/>
                    </a:ext>
                  </a:extLst>
                </a:gridCol>
                <a:gridCol w="1056845">
                  <a:extLst>
                    <a:ext uri="{9D8B030D-6E8A-4147-A177-3AD203B41FA5}">
                      <a16:colId xmlns:a16="http://schemas.microsoft.com/office/drawing/2014/main" val="1121153942"/>
                    </a:ext>
                  </a:extLst>
                </a:gridCol>
                <a:gridCol w="1056845">
                  <a:extLst>
                    <a:ext uri="{9D8B030D-6E8A-4147-A177-3AD203B41FA5}">
                      <a16:colId xmlns:a16="http://schemas.microsoft.com/office/drawing/2014/main" val="709209346"/>
                    </a:ext>
                  </a:extLst>
                </a:gridCol>
                <a:gridCol w="1056845">
                  <a:extLst>
                    <a:ext uri="{9D8B030D-6E8A-4147-A177-3AD203B41FA5}">
                      <a16:colId xmlns:a16="http://schemas.microsoft.com/office/drawing/2014/main" val="194198372"/>
                    </a:ext>
                  </a:extLst>
                </a:gridCol>
                <a:gridCol w="1056845">
                  <a:extLst>
                    <a:ext uri="{9D8B030D-6E8A-4147-A177-3AD203B41FA5}">
                      <a16:colId xmlns:a16="http://schemas.microsoft.com/office/drawing/2014/main" val="3077237271"/>
                    </a:ext>
                  </a:extLst>
                </a:gridCol>
                <a:gridCol w="1056845">
                  <a:extLst>
                    <a:ext uri="{9D8B030D-6E8A-4147-A177-3AD203B41FA5}">
                      <a16:colId xmlns:a16="http://schemas.microsoft.com/office/drawing/2014/main" val="1311514395"/>
                    </a:ext>
                  </a:extLst>
                </a:gridCol>
                <a:gridCol w="1056845">
                  <a:extLst>
                    <a:ext uri="{9D8B030D-6E8A-4147-A177-3AD203B41FA5}">
                      <a16:colId xmlns:a16="http://schemas.microsoft.com/office/drawing/2014/main" val="359765937"/>
                    </a:ext>
                  </a:extLst>
                </a:gridCol>
              </a:tblGrid>
              <a:tr h="370840">
                <a:tc>
                  <a:txBody>
                    <a:bodyPr/>
                    <a:lstStyle/>
                    <a:p>
                      <a:pPr marL="22860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S/N</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Model</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a:t>
                      </a:r>
                      <a:r>
                        <a:rPr lang="en-US" sz="1100" kern="100" baseline="30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2</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train score (%)</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a:t>
                      </a:r>
                      <a:r>
                        <a:rPr lang="en-US" sz="1100" kern="100" baseline="30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2</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test score (%)</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MAE</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MSE</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RMSE</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rRMSE</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Average. cross-</a:t>
                      </a:r>
                      <a:r>
                        <a:rPr lang="en-US" sz="11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val</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train accuracy (%)</a:t>
                      </a:r>
                    </a:p>
                  </a:txBody>
                  <a:tcPr marL="68580" marR="68580" marT="0" marB="0">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Average cross-</a:t>
                      </a:r>
                      <a:r>
                        <a:rPr lang="en-US" sz="11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val</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test accuracy (%)</a:t>
                      </a:r>
                    </a:p>
                  </a:txBody>
                  <a:tcPr marL="68580" marR="68580" marT="0" marB="0">
                    <a:solidFill>
                      <a:schemeClr val="tx1">
                        <a:lumMod val="75000"/>
                        <a:lumOff val="25000"/>
                      </a:schemeClr>
                    </a:solidFill>
                  </a:tcPr>
                </a:tc>
                <a:extLst>
                  <a:ext uri="{0D108BD9-81ED-4DB2-BD59-A6C34878D82A}">
                    <a16:rowId xmlns:a16="http://schemas.microsoft.com/office/drawing/2014/main" val="4087101638"/>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Random Forest </a:t>
                      </a:r>
                    </a:p>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Optimised Regressor</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98.9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97.6</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848.0</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2484663.6</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1576.3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12.3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99.0</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96.8</a:t>
                      </a:r>
                    </a:p>
                  </a:txBody>
                  <a:tcPr marL="68580" marR="68580" marT="0" marB="0"/>
                </a:tc>
                <a:extLst>
                  <a:ext uri="{0D108BD9-81ED-4DB2-BD59-A6C34878D82A}">
                    <a16:rowId xmlns:a16="http://schemas.microsoft.com/office/drawing/2014/main" val="628377021"/>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Linear Regressor</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63.5</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63.1</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3453.7</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38557269.4</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6209.5</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57.2</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63.6</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63.2</a:t>
                      </a:r>
                    </a:p>
                  </a:txBody>
                  <a:tcPr marL="68580" marR="68580" marT="0" marB="0">
                    <a:solidFill>
                      <a:srgbClr val="FFFF00"/>
                    </a:solidFill>
                  </a:tcPr>
                </a:tc>
                <a:extLst>
                  <a:ext uri="{0D108BD9-81ED-4DB2-BD59-A6C34878D82A}">
                    <a16:rowId xmlns:a16="http://schemas.microsoft.com/office/drawing/2014/main" val="3431596310"/>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Polynomial Regressor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85.3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70.3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2237.1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31041586.2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5571.5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44.4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85.4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78.7</a:t>
                      </a:r>
                    </a:p>
                  </a:txBody>
                  <a:tcPr marL="68580" marR="68580" marT="0" marB="0"/>
                </a:tc>
                <a:extLst>
                  <a:ext uri="{0D108BD9-81ED-4DB2-BD59-A6C34878D82A}">
                    <a16:rowId xmlns:a16="http://schemas.microsoft.com/office/drawing/2014/main" val="715116698"/>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Ransac Regressor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94.7</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94.6</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982.4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5629162.1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2372.6</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18.9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95.4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94.2</a:t>
                      </a:r>
                    </a:p>
                  </a:txBody>
                  <a:tcPr marL="68580" marR="68580" marT="0" marB="0"/>
                </a:tc>
                <a:extLst>
                  <a:ext uri="{0D108BD9-81ED-4DB2-BD59-A6C34878D82A}">
                    <a16:rowId xmlns:a16="http://schemas.microsoft.com/office/drawing/2014/main" val="3107512497"/>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SVM Regressor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93.1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85.9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1507.4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14135702.1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3759.7</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30.3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94.2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86.1</a:t>
                      </a:r>
                    </a:p>
                  </a:txBody>
                  <a:tcPr marL="68580" marR="68580" marT="0" marB="0"/>
                </a:tc>
                <a:extLst>
                  <a:ext uri="{0D108BD9-81ED-4DB2-BD59-A6C34878D82A}">
                    <a16:rowId xmlns:a16="http://schemas.microsoft.com/office/drawing/2014/main" val="1944646422"/>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XGBoost Regressor</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99.0</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97.9</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824.6</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2147006.0</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1465.3</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11.4</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99.1</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97.1</a:t>
                      </a:r>
                    </a:p>
                  </a:txBody>
                  <a:tcPr marL="68580" marR="68580" marT="0" marB="0">
                    <a:solidFill>
                      <a:srgbClr val="FFC000"/>
                    </a:solidFill>
                  </a:tcPr>
                </a:tc>
                <a:extLst>
                  <a:ext uri="{0D108BD9-81ED-4DB2-BD59-A6C34878D82A}">
                    <a16:rowId xmlns:a16="http://schemas.microsoft.com/office/drawing/2014/main" val="3677390640"/>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Stacked Regressor</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98.7</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97.9</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841.8</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2211288.5</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1487.0</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11.5</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98.8</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96.9</a:t>
                      </a:r>
                    </a:p>
                  </a:txBody>
                  <a:tcPr marL="68580" marR="68580" marT="0" marB="0"/>
                </a:tc>
                <a:extLst>
                  <a:ext uri="{0D108BD9-81ED-4DB2-BD59-A6C34878D82A}">
                    <a16:rowId xmlns:a16="http://schemas.microsoft.com/office/drawing/2014/main" val="2257477368"/>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KNN Optimised Regressor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99.8</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85.3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1674.0</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15393506.8</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3923.5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31.1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99.8</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84.6</a:t>
                      </a:r>
                    </a:p>
                  </a:txBody>
                  <a:tcPr marL="68580" marR="68580" marT="0" marB="0"/>
                </a:tc>
                <a:extLst>
                  <a:ext uri="{0D108BD9-81ED-4DB2-BD59-A6C34878D82A}">
                    <a16:rowId xmlns:a16="http://schemas.microsoft.com/office/drawing/2014/main" val="2355505759"/>
                  </a:ext>
                </a:extLst>
              </a:tr>
            </a:tbl>
          </a:graphicData>
        </a:graphic>
      </p:graphicFrame>
    </p:spTree>
    <p:extLst>
      <p:ext uri="{BB962C8B-B14F-4D97-AF65-F5344CB8AC3E}">
        <p14:creationId xmlns:p14="http://schemas.microsoft.com/office/powerpoint/2010/main" val="3948148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3352-AD24-F55E-1C61-1575D63A55B5}"/>
              </a:ext>
            </a:extLst>
          </p:cNvPr>
          <p:cNvSpPr>
            <a:spLocks noGrp="1"/>
          </p:cNvSpPr>
          <p:nvPr>
            <p:ph type="title"/>
          </p:nvPr>
        </p:nvSpPr>
        <p:spPr>
          <a:xfrm>
            <a:off x="562063" y="120228"/>
            <a:ext cx="11098634" cy="1737360"/>
          </a:xfrm>
        </p:spPr>
        <p:txBody>
          <a:bodyPr>
            <a:normAutofit fontScale="90000"/>
          </a:bodyPr>
          <a:lstStyle/>
          <a:p>
            <a:r>
              <a:rPr lang="en-US" dirty="0"/>
              <a:t>Performance of classifier models trained with top five KBest selected sold predicting features.</a:t>
            </a:r>
          </a:p>
        </p:txBody>
      </p:sp>
      <p:graphicFrame>
        <p:nvGraphicFramePr>
          <p:cNvPr id="4" name="Table 4">
            <a:extLst>
              <a:ext uri="{FF2B5EF4-FFF2-40B4-BE49-F238E27FC236}">
                <a16:creationId xmlns:a16="http://schemas.microsoft.com/office/drawing/2014/main" id="{F9BD955B-BEF1-0709-2B7E-BE70674F6F51}"/>
              </a:ext>
            </a:extLst>
          </p:cNvPr>
          <p:cNvGraphicFramePr>
            <a:graphicFrameLocks noGrp="1"/>
          </p:cNvGraphicFramePr>
          <p:nvPr>
            <p:ph idx="1"/>
            <p:extLst>
              <p:ext uri="{D42A27DB-BD31-4B8C-83A1-F6EECF244321}">
                <p14:modId xmlns:p14="http://schemas.microsoft.com/office/powerpoint/2010/main" val="2743388374"/>
              </p:ext>
            </p:extLst>
          </p:nvPr>
        </p:nvGraphicFramePr>
        <p:xfrm>
          <a:off x="562059" y="2108200"/>
          <a:ext cx="11098631" cy="3867785"/>
        </p:xfrm>
        <a:graphic>
          <a:graphicData uri="http://schemas.openxmlformats.org/drawingml/2006/table">
            <a:tbl>
              <a:tblPr firstRow="1" bandRow="1">
                <a:tableStyleId>{5C22544A-7EE6-4342-B048-85BDC9FD1C3A}</a:tableStyleId>
              </a:tblPr>
              <a:tblGrid>
                <a:gridCol w="446516">
                  <a:extLst>
                    <a:ext uri="{9D8B030D-6E8A-4147-A177-3AD203B41FA5}">
                      <a16:colId xmlns:a16="http://schemas.microsoft.com/office/drawing/2014/main" val="2996448018"/>
                    </a:ext>
                  </a:extLst>
                </a:gridCol>
                <a:gridCol w="1773211">
                  <a:extLst>
                    <a:ext uri="{9D8B030D-6E8A-4147-A177-3AD203B41FA5}">
                      <a16:colId xmlns:a16="http://schemas.microsoft.com/office/drawing/2014/main" val="1004344415"/>
                    </a:ext>
                  </a:extLst>
                </a:gridCol>
                <a:gridCol w="951315">
                  <a:extLst>
                    <a:ext uri="{9D8B030D-6E8A-4147-A177-3AD203B41FA5}">
                      <a16:colId xmlns:a16="http://schemas.microsoft.com/office/drawing/2014/main" val="1639285707"/>
                    </a:ext>
                  </a:extLst>
                </a:gridCol>
                <a:gridCol w="922789">
                  <a:extLst>
                    <a:ext uri="{9D8B030D-6E8A-4147-A177-3AD203B41FA5}">
                      <a16:colId xmlns:a16="http://schemas.microsoft.com/office/drawing/2014/main" val="246361996"/>
                    </a:ext>
                  </a:extLst>
                </a:gridCol>
                <a:gridCol w="1224793">
                  <a:extLst>
                    <a:ext uri="{9D8B030D-6E8A-4147-A177-3AD203B41FA5}">
                      <a16:colId xmlns:a16="http://schemas.microsoft.com/office/drawing/2014/main" val="2458143774"/>
                    </a:ext>
                  </a:extLst>
                </a:gridCol>
                <a:gridCol w="1241570">
                  <a:extLst>
                    <a:ext uri="{9D8B030D-6E8A-4147-A177-3AD203B41FA5}">
                      <a16:colId xmlns:a16="http://schemas.microsoft.com/office/drawing/2014/main" val="3701087263"/>
                    </a:ext>
                  </a:extLst>
                </a:gridCol>
                <a:gridCol w="1015068">
                  <a:extLst>
                    <a:ext uri="{9D8B030D-6E8A-4147-A177-3AD203B41FA5}">
                      <a16:colId xmlns:a16="http://schemas.microsoft.com/office/drawing/2014/main" val="4236572731"/>
                    </a:ext>
                  </a:extLst>
                </a:gridCol>
                <a:gridCol w="1015068">
                  <a:extLst>
                    <a:ext uri="{9D8B030D-6E8A-4147-A177-3AD203B41FA5}">
                      <a16:colId xmlns:a16="http://schemas.microsoft.com/office/drawing/2014/main" val="4229714048"/>
                    </a:ext>
                  </a:extLst>
                </a:gridCol>
                <a:gridCol w="1208015">
                  <a:extLst>
                    <a:ext uri="{9D8B030D-6E8A-4147-A177-3AD203B41FA5}">
                      <a16:colId xmlns:a16="http://schemas.microsoft.com/office/drawing/2014/main" val="181844736"/>
                    </a:ext>
                  </a:extLst>
                </a:gridCol>
                <a:gridCol w="1300286">
                  <a:extLst>
                    <a:ext uri="{9D8B030D-6E8A-4147-A177-3AD203B41FA5}">
                      <a16:colId xmlns:a16="http://schemas.microsoft.com/office/drawing/2014/main" val="1671564510"/>
                    </a:ext>
                  </a:extLst>
                </a:gridCol>
              </a:tblGrid>
              <a:tr h="370840">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S/N</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Model</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Training accuracy (%)</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Test accuracy (%)</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No. of accurately predicted test observations</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No. of mislabeled test observations</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F1_0 score (%)</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F1_1 score (%)</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Average cross-</a:t>
                      </a:r>
                      <a:r>
                        <a:rPr lang="en-US" sz="11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val</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train accuracy (%)</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Average cross-</a:t>
                      </a:r>
                      <a:r>
                        <a:rPr lang="en-US" sz="11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val</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test accuracy (%)</a:t>
                      </a:r>
                    </a:p>
                  </a:txBody>
                  <a:tcPr marL="68580" marR="68580" marT="0" marB="0" anchor="ctr">
                    <a:solidFill>
                      <a:schemeClr val="tx1">
                        <a:lumMod val="85000"/>
                        <a:lumOff val="15000"/>
                      </a:schemeClr>
                    </a:solidFill>
                  </a:tcPr>
                </a:tc>
                <a:extLst>
                  <a:ext uri="{0D108BD9-81ED-4DB2-BD59-A6C34878D82A}">
                    <a16:rowId xmlns:a16="http://schemas.microsoft.com/office/drawing/2014/main" val="3093370238"/>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Gaussian Naive Bayes Classifier</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63.4</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62.6</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1478</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885</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53</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69</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63.4</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63.3</a:t>
                      </a:r>
                    </a:p>
                  </a:txBody>
                  <a:tcPr marL="68580" marR="68580" marT="0" marB="0">
                    <a:solidFill>
                      <a:srgbClr val="FFFF00"/>
                    </a:solidFill>
                  </a:tcPr>
                </a:tc>
                <a:extLst>
                  <a:ext uri="{0D108BD9-81ED-4DB2-BD59-A6C34878D82A}">
                    <a16:rowId xmlns:a16="http://schemas.microsoft.com/office/drawing/2014/main" val="2888995222"/>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Decision Tree Classifier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97.7</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84.3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1991</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372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86</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97.9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81.1</a:t>
                      </a:r>
                    </a:p>
                  </a:txBody>
                  <a:tcPr marL="68580" marR="68580" marT="0" marB="0"/>
                </a:tc>
                <a:extLst>
                  <a:ext uri="{0D108BD9-81ED-4DB2-BD59-A6C34878D82A}">
                    <a16:rowId xmlns:a16="http://schemas.microsoft.com/office/drawing/2014/main" val="3507896462"/>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Random Forest Classifier</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97.7</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86.4</a:t>
                      </a:r>
                    </a:p>
                  </a:txBody>
                  <a:tcPr marL="68580" marR="68580" marT="0" marB="0"/>
                </a:tc>
                <a:tc>
                  <a:txBody>
                    <a:bodyPr/>
                    <a:lstStyle/>
                    <a:p>
                      <a:pPr marL="0" marR="0" algn="just">
                        <a:lnSpc>
                          <a:spcPct val="107000"/>
                        </a:lnSpc>
                        <a:spcBef>
                          <a:spcPts val="0"/>
                        </a:spcBef>
                        <a:spcAft>
                          <a:spcPts val="0"/>
                        </a:spcAft>
                      </a:pPr>
                      <a:r>
                        <a:rPr lang="en-US" sz="1100" b="1" kern="100">
                          <a:effectLst/>
                          <a:latin typeface="Calibri" panose="020F0502020204030204" pitchFamily="34" charset="0"/>
                          <a:ea typeface="Calibri" panose="020F0502020204030204" pitchFamily="34" charset="0"/>
                          <a:cs typeface="Times New Roman" panose="02020603050405020304" pitchFamily="18" charset="0"/>
                        </a:rPr>
                        <a:t>2042</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321</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85</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87</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97.9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83.3</a:t>
                      </a:r>
                    </a:p>
                  </a:txBody>
                  <a:tcPr marL="68580" marR="68580" marT="0" marB="0"/>
                </a:tc>
                <a:extLst>
                  <a:ext uri="{0D108BD9-81ED-4DB2-BD59-A6C34878D82A}">
                    <a16:rowId xmlns:a16="http://schemas.microsoft.com/office/drawing/2014/main" val="783685015"/>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Logistic Regression</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64.7</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63.1</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1492</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871</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56</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68</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63.9</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63.9</a:t>
                      </a:r>
                    </a:p>
                  </a:txBody>
                  <a:tcPr marL="68580" marR="68580" marT="0" marB="0"/>
                </a:tc>
                <a:extLst>
                  <a:ext uri="{0D108BD9-81ED-4DB2-BD59-A6C34878D82A}">
                    <a16:rowId xmlns:a16="http://schemas.microsoft.com/office/drawing/2014/main" val="4088331776"/>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SVM Classifier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65.1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63.1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1492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871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56</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68</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95.5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86.2</a:t>
                      </a:r>
                    </a:p>
                  </a:txBody>
                  <a:tcPr marL="68580" marR="68580" marT="0" marB="0"/>
                </a:tc>
                <a:extLst>
                  <a:ext uri="{0D108BD9-81ED-4DB2-BD59-A6C34878D82A}">
                    <a16:rowId xmlns:a16="http://schemas.microsoft.com/office/drawing/2014/main" val="3415326567"/>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XGBoost Classifier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97.7</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85.6</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2023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340</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87</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97.9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83.2</a:t>
                      </a:r>
                    </a:p>
                  </a:txBody>
                  <a:tcPr marL="68580" marR="68580" marT="0" marB="0"/>
                </a:tc>
                <a:extLst>
                  <a:ext uri="{0D108BD9-81ED-4DB2-BD59-A6C34878D82A}">
                    <a16:rowId xmlns:a16="http://schemas.microsoft.com/office/drawing/2014/main" val="3307701043"/>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Stacked Classifier</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95.5</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87.0</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2056</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307</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87</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87</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93.2</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85.5</a:t>
                      </a:r>
                    </a:p>
                  </a:txBody>
                  <a:tcPr marL="68580" marR="68580" marT="0" marB="0">
                    <a:solidFill>
                      <a:srgbClr val="FFC000"/>
                    </a:solidFill>
                  </a:tcPr>
                </a:tc>
                <a:extLst>
                  <a:ext uri="{0D108BD9-81ED-4DB2-BD59-A6C34878D82A}">
                    <a16:rowId xmlns:a16="http://schemas.microsoft.com/office/drawing/2014/main" val="1041848961"/>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KNN Classifier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96.9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83.9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1983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380</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97.4</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79.0</a:t>
                      </a:r>
                    </a:p>
                  </a:txBody>
                  <a:tcPr marL="68580" marR="68580" marT="0" marB="0"/>
                </a:tc>
                <a:extLst>
                  <a:ext uri="{0D108BD9-81ED-4DB2-BD59-A6C34878D82A}">
                    <a16:rowId xmlns:a16="http://schemas.microsoft.com/office/drawing/2014/main" val="3059571093"/>
                  </a:ext>
                </a:extLst>
              </a:tr>
              <a:tr h="370840">
                <a:tc>
                  <a:txBody>
                    <a:bodyPr/>
                    <a:lstStyle/>
                    <a:p>
                      <a:pPr marL="0" marR="0" algn="just">
                        <a:lnSpc>
                          <a:spcPct val="107000"/>
                        </a:lnSpc>
                        <a:spcBef>
                          <a:spcPts val="0"/>
                        </a:spcBef>
                        <a:spcAft>
                          <a:spcPts val="0"/>
                        </a:spcAft>
                      </a:pPr>
                      <a:r>
                        <a:rPr lang="en-US" sz="1100" b="1" kern="10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tc>
                <a:tc>
                  <a:txBody>
                    <a:bodyPr/>
                    <a:lstStyle/>
                    <a:p>
                      <a:pPr marL="0" marR="0" algn="just">
                        <a:lnSpc>
                          <a:spcPct val="107000"/>
                        </a:lnSpc>
                        <a:spcBef>
                          <a:spcPts val="0"/>
                        </a:spcBef>
                        <a:spcAft>
                          <a:spcPts val="0"/>
                        </a:spcAft>
                      </a:pPr>
                      <a:r>
                        <a:rPr lang="en-US" sz="1100" b="1" kern="100">
                          <a:effectLst/>
                          <a:latin typeface="Calibri" panose="020F0502020204030204" pitchFamily="34" charset="0"/>
                          <a:ea typeface="Calibri" panose="020F0502020204030204" pitchFamily="34" charset="0"/>
                          <a:cs typeface="Times New Roman" panose="02020603050405020304" pitchFamily="18" charset="0"/>
                        </a:rPr>
                        <a:t>Artificial Neural Network (ANN)</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60.8</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60.9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715824441"/>
                  </a:ext>
                </a:extLst>
              </a:tr>
            </a:tbl>
          </a:graphicData>
        </a:graphic>
      </p:graphicFrame>
    </p:spTree>
    <p:extLst>
      <p:ext uri="{BB962C8B-B14F-4D97-AF65-F5344CB8AC3E}">
        <p14:creationId xmlns:p14="http://schemas.microsoft.com/office/powerpoint/2010/main" val="20779199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A26B-27C9-9C3D-BCE0-342779B79988}"/>
              </a:ext>
            </a:extLst>
          </p:cNvPr>
          <p:cNvSpPr>
            <a:spLocks noGrp="1"/>
          </p:cNvSpPr>
          <p:nvPr>
            <p:ph type="title"/>
          </p:nvPr>
        </p:nvSpPr>
        <p:spPr/>
        <p:txBody>
          <a:bodyPr>
            <a:normAutofit/>
          </a:bodyPr>
          <a:lstStyle/>
          <a:p>
            <a:r>
              <a:rPr lang="en-US" sz="3200" dirty="0"/>
              <a:t>Confusion matrix performance report of models trained with top five KBest selected sold predicting features and 2363 test observations</a:t>
            </a:r>
          </a:p>
        </p:txBody>
      </p:sp>
      <p:graphicFrame>
        <p:nvGraphicFramePr>
          <p:cNvPr id="4" name="Table 4">
            <a:extLst>
              <a:ext uri="{FF2B5EF4-FFF2-40B4-BE49-F238E27FC236}">
                <a16:creationId xmlns:a16="http://schemas.microsoft.com/office/drawing/2014/main" id="{BF8AA51A-5250-C669-0437-94BEF6F1310A}"/>
              </a:ext>
            </a:extLst>
          </p:cNvPr>
          <p:cNvGraphicFramePr>
            <a:graphicFrameLocks noGrp="1"/>
          </p:cNvGraphicFramePr>
          <p:nvPr>
            <p:ph idx="1"/>
            <p:extLst>
              <p:ext uri="{D42A27DB-BD31-4B8C-83A1-F6EECF244321}">
                <p14:modId xmlns:p14="http://schemas.microsoft.com/office/powerpoint/2010/main" val="4195105147"/>
              </p:ext>
            </p:extLst>
          </p:nvPr>
        </p:nvGraphicFramePr>
        <p:xfrm>
          <a:off x="1096963" y="2108200"/>
          <a:ext cx="10058400" cy="3337560"/>
        </p:xfrm>
        <a:graphic>
          <a:graphicData uri="http://schemas.openxmlformats.org/drawingml/2006/table">
            <a:tbl>
              <a:tblPr firstRow="1" bandRow="1">
                <a:tableStyleId>{5C22544A-7EE6-4342-B048-85BDC9FD1C3A}</a:tableStyleId>
              </a:tblPr>
              <a:tblGrid>
                <a:gridCol w="606002">
                  <a:extLst>
                    <a:ext uri="{9D8B030D-6E8A-4147-A177-3AD203B41FA5}">
                      <a16:colId xmlns:a16="http://schemas.microsoft.com/office/drawing/2014/main" val="365645011"/>
                    </a:ext>
                  </a:extLst>
                </a:gridCol>
                <a:gridCol w="2642532">
                  <a:extLst>
                    <a:ext uri="{9D8B030D-6E8A-4147-A177-3AD203B41FA5}">
                      <a16:colId xmlns:a16="http://schemas.microsoft.com/office/drawing/2014/main" val="629984818"/>
                    </a:ext>
                  </a:extLst>
                </a:gridCol>
                <a:gridCol w="1619075">
                  <a:extLst>
                    <a:ext uri="{9D8B030D-6E8A-4147-A177-3AD203B41FA5}">
                      <a16:colId xmlns:a16="http://schemas.microsoft.com/office/drawing/2014/main" val="1308180220"/>
                    </a:ext>
                  </a:extLst>
                </a:gridCol>
                <a:gridCol w="1686188">
                  <a:extLst>
                    <a:ext uri="{9D8B030D-6E8A-4147-A177-3AD203B41FA5}">
                      <a16:colId xmlns:a16="http://schemas.microsoft.com/office/drawing/2014/main" val="464711066"/>
                    </a:ext>
                  </a:extLst>
                </a:gridCol>
                <a:gridCol w="1702965">
                  <a:extLst>
                    <a:ext uri="{9D8B030D-6E8A-4147-A177-3AD203B41FA5}">
                      <a16:colId xmlns:a16="http://schemas.microsoft.com/office/drawing/2014/main" val="1413637081"/>
                    </a:ext>
                  </a:extLst>
                </a:gridCol>
                <a:gridCol w="1801638">
                  <a:extLst>
                    <a:ext uri="{9D8B030D-6E8A-4147-A177-3AD203B41FA5}">
                      <a16:colId xmlns:a16="http://schemas.microsoft.com/office/drawing/2014/main" val="3132886214"/>
                    </a:ext>
                  </a:extLst>
                </a:gridCol>
              </a:tblGrid>
              <a:tr h="370840">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S/N</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Model</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True Positives</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False Positives</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False Negatives</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True Negatives</a:t>
                      </a:r>
                    </a:p>
                  </a:txBody>
                  <a:tcPr marL="68580" marR="68580" marT="0" marB="0" anchor="ctr">
                    <a:solidFill>
                      <a:schemeClr val="tx1">
                        <a:lumMod val="85000"/>
                        <a:lumOff val="15000"/>
                      </a:schemeClr>
                    </a:solidFill>
                  </a:tcPr>
                </a:tc>
                <a:extLst>
                  <a:ext uri="{0D108BD9-81ED-4DB2-BD59-A6C34878D82A}">
                    <a16:rowId xmlns:a16="http://schemas.microsoft.com/office/drawing/2014/main" val="391285744"/>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Gaussian Naive Bayes Classifier</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499</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668</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217</a:t>
                      </a:r>
                    </a:p>
                  </a:txBody>
                  <a:tcPr marL="68580" marR="68580" marT="0" marB="0">
                    <a:solidFill>
                      <a:srgbClr val="FFFF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979</a:t>
                      </a:r>
                    </a:p>
                  </a:txBody>
                  <a:tcPr marL="68580" marR="68580" marT="0" marB="0">
                    <a:solidFill>
                      <a:srgbClr val="FFFF00"/>
                    </a:solidFill>
                  </a:tcPr>
                </a:tc>
                <a:extLst>
                  <a:ext uri="{0D108BD9-81ED-4DB2-BD59-A6C34878D82A}">
                    <a16:rowId xmlns:a16="http://schemas.microsoft.com/office/drawing/2014/main" val="235680734"/>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Decision Tree Classifier</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884</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283</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89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1107</a:t>
                      </a:r>
                    </a:p>
                  </a:txBody>
                  <a:tcPr marL="68580" marR="68580" marT="0" marB="0"/>
                </a:tc>
                <a:extLst>
                  <a:ext uri="{0D108BD9-81ED-4DB2-BD59-A6C34878D82A}">
                    <a16:rowId xmlns:a16="http://schemas.microsoft.com/office/drawing/2014/main" val="517723964"/>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Random Forest Classifier</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922</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245</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76</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1120</a:t>
                      </a:r>
                    </a:p>
                  </a:txBody>
                  <a:tcPr marL="68580" marR="68580" marT="0" marB="0"/>
                </a:tc>
                <a:extLst>
                  <a:ext uri="{0D108BD9-81ED-4DB2-BD59-A6C34878D82A}">
                    <a16:rowId xmlns:a16="http://schemas.microsoft.com/office/drawing/2014/main" val="3077333635"/>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Logistic Regression</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554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613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258</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938</a:t>
                      </a:r>
                    </a:p>
                  </a:txBody>
                  <a:tcPr marL="68580" marR="68580" marT="0" marB="0"/>
                </a:tc>
                <a:extLst>
                  <a:ext uri="{0D108BD9-81ED-4DB2-BD59-A6C34878D82A}">
                    <a16:rowId xmlns:a16="http://schemas.microsoft.com/office/drawing/2014/main" val="2026934190"/>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SVM Classifier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549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618</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253</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943</a:t>
                      </a:r>
                    </a:p>
                  </a:txBody>
                  <a:tcPr marL="68580" marR="68580" marT="0" marB="0"/>
                </a:tc>
                <a:extLst>
                  <a:ext uri="{0D108BD9-81ED-4DB2-BD59-A6C34878D82A}">
                    <a16:rowId xmlns:a16="http://schemas.microsoft.com/office/drawing/2014/main" val="4206342455"/>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XGBoost Classifier</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909</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258</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82</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1114</a:t>
                      </a:r>
                    </a:p>
                  </a:txBody>
                  <a:tcPr marL="68580" marR="68580" marT="0" marB="0"/>
                </a:tc>
                <a:extLst>
                  <a:ext uri="{0D108BD9-81ED-4DB2-BD59-A6C34878D82A}">
                    <a16:rowId xmlns:a16="http://schemas.microsoft.com/office/drawing/2014/main" val="3436455973"/>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Stacked Classifier</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1015</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152</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155</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1041</a:t>
                      </a:r>
                    </a:p>
                  </a:txBody>
                  <a:tcPr marL="68580" marR="68580" marT="0" marB="0">
                    <a:solidFill>
                      <a:srgbClr val="FFC000"/>
                    </a:solidFill>
                  </a:tcPr>
                </a:tc>
                <a:extLst>
                  <a:ext uri="{0D108BD9-81ED-4DB2-BD59-A6C34878D82A}">
                    <a16:rowId xmlns:a16="http://schemas.microsoft.com/office/drawing/2014/main" val="1735654668"/>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KNN Classifier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882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285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95</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1101</a:t>
                      </a:r>
                    </a:p>
                  </a:txBody>
                  <a:tcPr marL="68580" marR="68580" marT="0" marB="0"/>
                </a:tc>
                <a:extLst>
                  <a:ext uri="{0D108BD9-81ED-4DB2-BD59-A6C34878D82A}">
                    <a16:rowId xmlns:a16="http://schemas.microsoft.com/office/drawing/2014/main" val="3760557686"/>
                  </a:ext>
                </a:extLst>
              </a:tr>
            </a:tbl>
          </a:graphicData>
        </a:graphic>
      </p:graphicFrame>
    </p:spTree>
    <p:extLst>
      <p:ext uri="{BB962C8B-B14F-4D97-AF65-F5344CB8AC3E}">
        <p14:creationId xmlns:p14="http://schemas.microsoft.com/office/powerpoint/2010/main" val="86114474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3352-AD24-F55E-1C61-1575D63A55B5}"/>
              </a:ext>
            </a:extLst>
          </p:cNvPr>
          <p:cNvSpPr>
            <a:spLocks noGrp="1"/>
          </p:cNvSpPr>
          <p:nvPr>
            <p:ph type="title"/>
          </p:nvPr>
        </p:nvSpPr>
        <p:spPr>
          <a:xfrm>
            <a:off x="562063" y="120228"/>
            <a:ext cx="11098634" cy="1737360"/>
          </a:xfrm>
        </p:spPr>
        <p:txBody>
          <a:bodyPr>
            <a:normAutofit fontScale="90000"/>
          </a:bodyPr>
          <a:lstStyle/>
          <a:p>
            <a:r>
              <a:rPr lang="en-US" dirty="0"/>
              <a:t>Performance of classifier models trained with top five random forest selected sold predicting features.</a:t>
            </a:r>
          </a:p>
        </p:txBody>
      </p:sp>
      <p:graphicFrame>
        <p:nvGraphicFramePr>
          <p:cNvPr id="4" name="Table 4">
            <a:extLst>
              <a:ext uri="{FF2B5EF4-FFF2-40B4-BE49-F238E27FC236}">
                <a16:creationId xmlns:a16="http://schemas.microsoft.com/office/drawing/2014/main" id="{F9BD955B-BEF1-0709-2B7E-BE70674F6F51}"/>
              </a:ext>
            </a:extLst>
          </p:cNvPr>
          <p:cNvGraphicFramePr>
            <a:graphicFrameLocks noGrp="1"/>
          </p:cNvGraphicFramePr>
          <p:nvPr>
            <p:ph idx="1"/>
            <p:extLst>
              <p:ext uri="{D42A27DB-BD31-4B8C-83A1-F6EECF244321}">
                <p14:modId xmlns:p14="http://schemas.microsoft.com/office/powerpoint/2010/main" val="1993206580"/>
              </p:ext>
            </p:extLst>
          </p:nvPr>
        </p:nvGraphicFramePr>
        <p:xfrm>
          <a:off x="562066" y="2099811"/>
          <a:ext cx="11098631" cy="2384425"/>
        </p:xfrm>
        <a:graphic>
          <a:graphicData uri="http://schemas.openxmlformats.org/drawingml/2006/table">
            <a:tbl>
              <a:tblPr firstRow="1" bandRow="1">
                <a:tableStyleId>{5C22544A-7EE6-4342-B048-85BDC9FD1C3A}</a:tableStyleId>
              </a:tblPr>
              <a:tblGrid>
                <a:gridCol w="446516">
                  <a:extLst>
                    <a:ext uri="{9D8B030D-6E8A-4147-A177-3AD203B41FA5}">
                      <a16:colId xmlns:a16="http://schemas.microsoft.com/office/drawing/2014/main" val="2996448018"/>
                    </a:ext>
                  </a:extLst>
                </a:gridCol>
                <a:gridCol w="1773211">
                  <a:extLst>
                    <a:ext uri="{9D8B030D-6E8A-4147-A177-3AD203B41FA5}">
                      <a16:colId xmlns:a16="http://schemas.microsoft.com/office/drawing/2014/main" val="1004344415"/>
                    </a:ext>
                  </a:extLst>
                </a:gridCol>
                <a:gridCol w="951315">
                  <a:extLst>
                    <a:ext uri="{9D8B030D-6E8A-4147-A177-3AD203B41FA5}">
                      <a16:colId xmlns:a16="http://schemas.microsoft.com/office/drawing/2014/main" val="1639285707"/>
                    </a:ext>
                  </a:extLst>
                </a:gridCol>
                <a:gridCol w="922789">
                  <a:extLst>
                    <a:ext uri="{9D8B030D-6E8A-4147-A177-3AD203B41FA5}">
                      <a16:colId xmlns:a16="http://schemas.microsoft.com/office/drawing/2014/main" val="246361996"/>
                    </a:ext>
                  </a:extLst>
                </a:gridCol>
                <a:gridCol w="1224793">
                  <a:extLst>
                    <a:ext uri="{9D8B030D-6E8A-4147-A177-3AD203B41FA5}">
                      <a16:colId xmlns:a16="http://schemas.microsoft.com/office/drawing/2014/main" val="2458143774"/>
                    </a:ext>
                  </a:extLst>
                </a:gridCol>
                <a:gridCol w="1241570">
                  <a:extLst>
                    <a:ext uri="{9D8B030D-6E8A-4147-A177-3AD203B41FA5}">
                      <a16:colId xmlns:a16="http://schemas.microsoft.com/office/drawing/2014/main" val="3701087263"/>
                    </a:ext>
                  </a:extLst>
                </a:gridCol>
                <a:gridCol w="1015068">
                  <a:extLst>
                    <a:ext uri="{9D8B030D-6E8A-4147-A177-3AD203B41FA5}">
                      <a16:colId xmlns:a16="http://schemas.microsoft.com/office/drawing/2014/main" val="4236572731"/>
                    </a:ext>
                  </a:extLst>
                </a:gridCol>
                <a:gridCol w="1015068">
                  <a:extLst>
                    <a:ext uri="{9D8B030D-6E8A-4147-A177-3AD203B41FA5}">
                      <a16:colId xmlns:a16="http://schemas.microsoft.com/office/drawing/2014/main" val="4229714048"/>
                    </a:ext>
                  </a:extLst>
                </a:gridCol>
                <a:gridCol w="1208015">
                  <a:extLst>
                    <a:ext uri="{9D8B030D-6E8A-4147-A177-3AD203B41FA5}">
                      <a16:colId xmlns:a16="http://schemas.microsoft.com/office/drawing/2014/main" val="181844736"/>
                    </a:ext>
                  </a:extLst>
                </a:gridCol>
                <a:gridCol w="1300286">
                  <a:extLst>
                    <a:ext uri="{9D8B030D-6E8A-4147-A177-3AD203B41FA5}">
                      <a16:colId xmlns:a16="http://schemas.microsoft.com/office/drawing/2014/main" val="1671564510"/>
                    </a:ext>
                  </a:extLst>
                </a:gridCol>
              </a:tblGrid>
              <a:tr h="370840">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S/N</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Model</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Training accuracy (%)</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Test accuracy (%)</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No. of accurately predicted test observations</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No. of mislabeled test observations</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F1_0 score (%)</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F1_1 score (%)</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Average cross-</a:t>
                      </a:r>
                      <a:r>
                        <a:rPr lang="en-US" sz="11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val</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train accuracy (%)</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Average cross-</a:t>
                      </a:r>
                      <a:r>
                        <a:rPr lang="en-US" sz="11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val</a:t>
                      </a: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test accuracy (%)</a:t>
                      </a:r>
                    </a:p>
                  </a:txBody>
                  <a:tcPr marL="68580" marR="68580" marT="0" marB="0" anchor="ctr">
                    <a:solidFill>
                      <a:schemeClr val="tx1">
                        <a:lumMod val="85000"/>
                        <a:lumOff val="15000"/>
                      </a:schemeClr>
                    </a:solidFill>
                  </a:tcPr>
                </a:tc>
                <a:extLst>
                  <a:ext uri="{0D108BD9-81ED-4DB2-BD59-A6C34878D82A}">
                    <a16:rowId xmlns:a16="http://schemas.microsoft.com/office/drawing/2014/main" val="3093370238"/>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solidFill>
                      <a:schemeClr val="tx2">
                        <a:lumMod val="20000"/>
                        <a:lumOff val="8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Random Forest optimised classifier</a:t>
                      </a:r>
                    </a:p>
                  </a:txBody>
                  <a:tcPr marL="68580" marR="68580" marT="0" marB="0">
                    <a:solidFill>
                      <a:schemeClr val="tx2">
                        <a:lumMod val="20000"/>
                        <a:lumOff val="8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96.0</a:t>
                      </a:r>
                    </a:p>
                  </a:txBody>
                  <a:tcPr marL="68580" marR="68580" marT="0" marB="0">
                    <a:solidFill>
                      <a:schemeClr val="tx2">
                        <a:lumMod val="20000"/>
                        <a:lumOff val="8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94.2</a:t>
                      </a:r>
                    </a:p>
                  </a:txBody>
                  <a:tcPr marL="68580" marR="68580" marT="0" marB="0">
                    <a:solidFill>
                      <a:schemeClr val="tx2">
                        <a:lumMod val="20000"/>
                        <a:lumOff val="8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2225</a:t>
                      </a:r>
                    </a:p>
                  </a:txBody>
                  <a:tcPr marL="68580" marR="68580" marT="0" marB="0">
                    <a:solidFill>
                      <a:schemeClr val="tx2">
                        <a:lumMod val="20000"/>
                        <a:lumOff val="8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138</a:t>
                      </a:r>
                    </a:p>
                  </a:txBody>
                  <a:tcPr marL="68580" marR="68580" marT="0" marB="0">
                    <a:solidFill>
                      <a:schemeClr val="tx2">
                        <a:lumMod val="20000"/>
                        <a:lumOff val="8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94</a:t>
                      </a:r>
                    </a:p>
                  </a:txBody>
                  <a:tcPr marL="68580" marR="68580" marT="0" marB="0">
                    <a:solidFill>
                      <a:schemeClr val="tx2">
                        <a:lumMod val="20000"/>
                        <a:lumOff val="8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94</a:t>
                      </a:r>
                    </a:p>
                  </a:txBody>
                  <a:tcPr marL="68580" marR="68580" marT="0" marB="0">
                    <a:solidFill>
                      <a:schemeClr val="tx2">
                        <a:lumMod val="20000"/>
                        <a:lumOff val="8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96.3</a:t>
                      </a:r>
                    </a:p>
                  </a:txBody>
                  <a:tcPr marL="68580" marR="68580" marT="0" marB="0">
                    <a:solidFill>
                      <a:schemeClr val="tx2">
                        <a:lumMod val="20000"/>
                        <a:lumOff val="8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94.2</a:t>
                      </a:r>
                    </a:p>
                  </a:txBody>
                  <a:tcPr marL="68580" marR="68580" marT="0" marB="0">
                    <a:solidFill>
                      <a:schemeClr val="tx2">
                        <a:lumMod val="20000"/>
                        <a:lumOff val="80000"/>
                      </a:schemeClr>
                    </a:solidFill>
                  </a:tcPr>
                </a:tc>
                <a:extLst>
                  <a:ext uri="{0D108BD9-81ED-4DB2-BD59-A6C34878D82A}">
                    <a16:rowId xmlns:a16="http://schemas.microsoft.com/office/drawing/2014/main" val="2888995222"/>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XGBoost classifier</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96.2</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2272</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91</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96</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96</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99.9</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96.0</a:t>
                      </a:r>
                    </a:p>
                  </a:txBody>
                  <a:tcPr marL="68580" marR="68580" marT="0" marB="0"/>
                </a:tc>
                <a:extLst>
                  <a:ext uri="{0D108BD9-81ED-4DB2-BD59-A6C34878D82A}">
                    <a16:rowId xmlns:a16="http://schemas.microsoft.com/office/drawing/2014/main" val="3507896462"/>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Stacked classifier</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98.9</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96.0</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2263</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96</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96</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99.1</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95.5</a:t>
                      </a:r>
                    </a:p>
                  </a:txBody>
                  <a:tcPr marL="68580" marR="68580" marT="0" marB="0">
                    <a:solidFill>
                      <a:srgbClr val="FFC000"/>
                    </a:solidFill>
                  </a:tcPr>
                </a:tc>
                <a:extLst>
                  <a:ext uri="{0D108BD9-81ED-4DB2-BD59-A6C34878D82A}">
                    <a16:rowId xmlns:a16="http://schemas.microsoft.com/office/drawing/2014/main" val="783685015"/>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KNN optimised classifier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94.1</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2225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138</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94</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99.9</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92.4</a:t>
                      </a:r>
                    </a:p>
                  </a:txBody>
                  <a:tcPr marL="68580" marR="68580" marT="0" marB="0"/>
                </a:tc>
                <a:extLst>
                  <a:ext uri="{0D108BD9-81ED-4DB2-BD59-A6C34878D82A}">
                    <a16:rowId xmlns:a16="http://schemas.microsoft.com/office/drawing/2014/main" val="4088331776"/>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Artificial Neural Network (ANN)</a:t>
                      </a:r>
                    </a:p>
                  </a:txBody>
                  <a:tcPr marL="68580" marR="68580" marT="0" marB="0"/>
                </a:tc>
                <a:tc>
                  <a:txBody>
                    <a:bodyPr/>
                    <a:lstStyle/>
                    <a:p>
                      <a:pPr marL="0" marR="0" algn="just">
                        <a:lnSpc>
                          <a:spcPct val="107000"/>
                        </a:lnSpc>
                        <a:spcBef>
                          <a:spcPts val="0"/>
                        </a:spcBef>
                        <a:spcAft>
                          <a:spcPts val="0"/>
                        </a:spcAft>
                      </a:pPr>
                      <a:r>
                        <a:rPr lang="en-US" sz="1100" b="1" kern="100">
                          <a:effectLst/>
                          <a:latin typeface="Calibri" panose="020F0502020204030204" pitchFamily="34" charset="0"/>
                          <a:ea typeface="Calibri" panose="020F0502020204030204" pitchFamily="34" charset="0"/>
                          <a:cs typeface="Times New Roman" panose="02020603050405020304" pitchFamily="18" charset="0"/>
                        </a:rPr>
                        <a:t>93.3</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92.2</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3415326567"/>
                  </a:ext>
                </a:extLst>
              </a:tr>
            </a:tbl>
          </a:graphicData>
        </a:graphic>
      </p:graphicFrame>
    </p:spTree>
    <p:extLst>
      <p:ext uri="{BB962C8B-B14F-4D97-AF65-F5344CB8AC3E}">
        <p14:creationId xmlns:p14="http://schemas.microsoft.com/office/powerpoint/2010/main" val="34008463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A26B-27C9-9C3D-BCE0-342779B79988}"/>
              </a:ext>
            </a:extLst>
          </p:cNvPr>
          <p:cNvSpPr>
            <a:spLocks noGrp="1"/>
          </p:cNvSpPr>
          <p:nvPr>
            <p:ph type="title"/>
          </p:nvPr>
        </p:nvSpPr>
        <p:spPr/>
        <p:txBody>
          <a:bodyPr>
            <a:normAutofit/>
          </a:bodyPr>
          <a:lstStyle/>
          <a:p>
            <a:r>
              <a:rPr lang="en-US" sz="3200" dirty="0"/>
              <a:t>Confusion matrix performance report of models trained with top five random forest selected sold predicting features and 2363 test observations</a:t>
            </a:r>
          </a:p>
        </p:txBody>
      </p:sp>
      <p:graphicFrame>
        <p:nvGraphicFramePr>
          <p:cNvPr id="4" name="Table 4">
            <a:extLst>
              <a:ext uri="{FF2B5EF4-FFF2-40B4-BE49-F238E27FC236}">
                <a16:creationId xmlns:a16="http://schemas.microsoft.com/office/drawing/2014/main" id="{BF8AA51A-5250-C669-0437-94BEF6F1310A}"/>
              </a:ext>
            </a:extLst>
          </p:cNvPr>
          <p:cNvGraphicFramePr>
            <a:graphicFrameLocks noGrp="1"/>
          </p:cNvGraphicFramePr>
          <p:nvPr>
            <p:ph idx="1"/>
            <p:extLst>
              <p:ext uri="{D42A27DB-BD31-4B8C-83A1-F6EECF244321}">
                <p14:modId xmlns:p14="http://schemas.microsoft.com/office/powerpoint/2010/main" val="1824473427"/>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496945">
                  <a:extLst>
                    <a:ext uri="{9D8B030D-6E8A-4147-A177-3AD203B41FA5}">
                      <a16:colId xmlns:a16="http://schemas.microsoft.com/office/drawing/2014/main" val="365645011"/>
                    </a:ext>
                  </a:extLst>
                </a:gridCol>
                <a:gridCol w="2197916">
                  <a:extLst>
                    <a:ext uri="{9D8B030D-6E8A-4147-A177-3AD203B41FA5}">
                      <a16:colId xmlns:a16="http://schemas.microsoft.com/office/drawing/2014/main" val="629984818"/>
                    </a:ext>
                  </a:extLst>
                </a:gridCol>
                <a:gridCol w="2334339">
                  <a:extLst>
                    <a:ext uri="{9D8B030D-6E8A-4147-A177-3AD203B41FA5}">
                      <a16:colId xmlns:a16="http://schemas.microsoft.com/office/drawing/2014/main" val="1308180220"/>
                    </a:ext>
                  </a:extLst>
                </a:gridCol>
                <a:gridCol w="1676400">
                  <a:extLst>
                    <a:ext uri="{9D8B030D-6E8A-4147-A177-3AD203B41FA5}">
                      <a16:colId xmlns:a16="http://schemas.microsoft.com/office/drawing/2014/main" val="464711066"/>
                    </a:ext>
                  </a:extLst>
                </a:gridCol>
                <a:gridCol w="1676400">
                  <a:extLst>
                    <a:ext uri="{9D8B030D-6E8A-4147-A177-3AD203B41FA5}">
                      <a16:colId xmlns:a16="http://schemas.microsoft.com/office/drawing/2014/main" val="1413637081"/>
                    </a:ext>
                  </a:extLst>
                </a:gridCol>
                <a:gridCol w="1676400">
                  <a:extLst>
                    <a:ext uri="{9D8B030D-6E8A-4147-A177-3AD203B41FA5}">
                      <a16:colId xmlns:a16="http://schemas.microsoft.com/office/drawing/2014/main" val="3132886214"/>
                    </a:ext>
                  </a:extLst>
                </a:gridCol>
              </a:tblGrid>
              <a:tr h="370840">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S/N</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Model</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True Positives</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False Positives</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False Negatives</a:t>
                      </a:r>
                    </a:p>
                  </a:txBody>
                  <a:tcPr marL="68580" marR="68580" marT="0" marB="0" anchor="ctr">
                    <a:solidFill>
                      <a:schemeClr val="tx1">
                        <a:lumMod val="85000"/>
                        <a:lumOff val="1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True Negatives</a:t>
                      </a:r>
                    </a:p>
                  </a:txBody>
                  <a:tcPr marL="68580" marR="68580" marT="0" marB="0" anchor="ctr">
                    <a:solidFill>
                      <a:schemeClr val="tx1">
                        <a:lumMod val="85000"/>
                        <a:lumOff val="15000"/>
                      </a:schemeClr>
                    </a:solidFill>
                  </a:tcPr>
                </a:tc>
                <a:extLst>
                  <a:ext uri="{0D108BD9-81ED-4DB2-BD59-A6C34878D82A}">
                    <a16:rowId xmlns:a16="http://schemas.microsoft.com/office/drawing/2014/main" val="391285744"/>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solidFill>
                      <a:schemeClr val="accent1">
                        <a:lumMod val="40000"/>
                        <a:lumOff val="6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Random Forest optimised classifier</a:t>
                      </a:r>
                    </a:p>
                  </a:txBody>
                  <a:tcPr marL="68580" marR="68580" marT="0" marB="0">
                    <a:solidFill>
                      <a:schemeClr val="accent1">
                        <a:lumMod val="40000"/>
                        <a:lumOff val="6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1041</a:t>
                      </a:r>
                    </a:p>
                  </a:txBody>
                  <a:tcPr marL="68580" marR="68580" marT="0" marB="0">
                    <a:solidFill>
                      <a:schemeClr val="accent1">
                        <a:lumMod val="40000"/>
                        <a:lumOff val="6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137</a:t>
                      </a:r>
                    </a:p>
                  </a:txBody>
                  <a:tcPr marL="68580" marR="68580" marT="0" marB="0">
                    <a:solidFill>
                      <a:schemeClr val="accent1">
                        <a:lumMod val="40000"/>
                        <a:lumOff val="6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solidFill>
                      <a:schemeClr val="accent1">
                        <a:lumMod val="40000"/>
                        <a:lumOff val="6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1184</a:t>
                      </a:r>
                    </a:p>
                  </a:txBody>
                  <a:tcPr marL="68580" marR="68580" marT="0" marB="0">
                    <a:solidFill>
                      <a:schemeClr val="accent1">
                        <a:lumMod val="40000"/>
                        <a:lumOff val="60000"/>
                      </a:schemeClr>
                    </a:solidFill>
                  </a:tcPr>
                </a:tc>
                <a:extLst>
                  <a:ext uri="{0D108BD9-81ED-4DB2-BD59-A6C34878D82A}">
                    <a16:rowId xmlns:a16="http://schemas.microsoft.com/office/drawing/2014/main" val="235680734"/>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XGBoost classifier</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1098</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80</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11</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1174</a:t>
                      </a:r>
                    </a:p>
                  </a:txBody>
                  <a:tcPr marL="68580" marR="68580" marT="0" marB="0"/>
                </a:tc>
                <a:extLst>
                  <a:ext uri="{0D108BD9-81ED-4DB2-BD59-A6C34878D82A}">
                    <a16:rowId xmlns:a16="http://schemas.microsoft.com/office/drawing/2014/main" val="517723964"/>
                  </a:ext>
                </a:extLst>
              </a:tr>
              <a:tr h="370840">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Stacked classifier</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1118</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60</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a:effectLst/>
                          <a:latin typeface="Calibri" panose="020F0502020204030204" pitchFamily="34" charset="0"/>
                          <a:ea typeface="Calibri" panose="020F0502020204030204" pitchFamily="34" charset="0"/>
                          <a:cs typeface="Times New Roman" panose="02020603050405020304" pitchFamily="18" charset="0"/>
                        </a:rPr>
                        <a:t>40</a:t>
                      </a:r>
                    </a:p>
                  </a:txBody>
                  <a:tcPr marL="68580" marR="68580" marT="0" marB="0">
                    <a:solidFill>
                      <a:srgbClr val="FFC000"/>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1145</a:t>
                      </a:r>
                    </a:p>
                  </a:txBody>
                  <a:tcPr marL="68580" marR="68580" marT="0" marB="0">
                    <a:solidFill>
                      <a:srgbClr val="FFC000"/>
                    </a:solidFill>
                  </a:tcPr>
                </a:tc>
                <a:extLst>
                  <a:ext uri="{0D108BD9-81ED-4DB2-BD59-A6C34878D82A}">
                    <a16:rowId xmlns:a16="http://schemas.microsoft.com/office/drawing/2014/main" val="3077333635"/>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KNN optimised classifier</a:t>
                      </a:r>
                    </a:p>
                  </a:txBody>
                  <a:tcPr marL="68580" marR="68580" marT="0" marB="0"/>
                </a:tc>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1074</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104</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34</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1151</a:t>
                      </a:r>
                    </a:p>
                  </a:txBody>
                  <a:tcPr marL="68580" marR="68580" marT="0" marB="0"/>
                </a:tc>
                <a:extLst>
                  <a:ext uri="{0D108BD9-81ED-4DB2-BD59-A6C34878D82A}">
                    <a16:rowId xmlns:a16="http://schemas.microsoft.com/office/drawing/2014/main" val="2026934190"/>
                  </a:ext>
                </a:extLst>
              </a:tr>
            </a:tbl>
          </a:graphicData>
        </a:graphic>
      </p:graphicFrame>
    </p:spTree>
    <p:extLst>
      <p:ext uri="{BB962C8B-B14F-4D97-AF65-F5344CB8AC3E}">
        <p14:creationId xmlns:p14="http://schemas.microsoft.com/office/powerpoint/2010/main" val="200301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5D691-12F2-59F1-1B97-0E90C65B5D6B}"/>
              </a:ext>
            </a:extLst>
          </p:cNvPr>
          <p:cNvSpPr>
            <a:spLocks noGrp="1"/>
          </p:cNvSpPr>
          <p:nvPr>
            <p:ph type="title"/>
          </p:nvPr>
        </p:nvSpPr>
        <p:spPr>
          <a:xfrm>
            <a:off x="881108" y="637563"/>
            <a:ext cx="10429783" cy="1225866"/>
          </a:xfrm>
        </p:spPr>
        <p:txBody>
          <a:bodyPr>
            <a:normAutofit fontScale="90000"/>
          </a:bodyPr>
          <a:lstStyle/>
          <a:p>
            <a:r>
              <a:rPr lang="en-US" dirty="0"/>
              <a:t>Answers to business related question one and two</a:t>
            </a:r>
          </a:p>
        </p:txBody>
      </p:sp>
      <p:graphicFrame>
        <p:nvGraphicFramePr>
          <p:cNvPr id="4" name="Table 4">
            <a:extLst>
              <a:ext uri="{FF2B5EF4-FFF2-40B4-BE49-F238E27FC236}">
                <a16:creationId xmlns:a16="http://schemas.microsoft.com/office/drawing/2014/main" id="{4880A474-6587-057A-FE31-C7AF0C3D6DD8}"/>
              </a:ext>
            </a:extLst>
          </p:cNvPr>
          <p:cNvGraphicFramePr>
            <a:graphicFrameLocks noGrp="1"/>
          </p:cNvGraphicFramePr>
          <p:nvPr>
            <p:ph idx="1"/>
            <p:extLst>
              <p:ext uri="{D42A27DB-BD31-4B8C-83A1-F6EECF244321}">
                <p14:modId xmlns:p14="http://schemas.microsoft.com/office/powerpoint/2010/main" val="2529485009"/>
              </p:ext>
            </p:extLst>
          </p:nvPr>
        </p:nvGraphicFramePr>
        <p:xfrm>
          <a:off x="881108" y="2062178"/>
          <a:ext cx="7098764" cy="1854200"/>
        </p:xfrm>
        <a:graphic>
          <a:graphicData uri="http://schemas.openxmlformats.org/drawingml/2006/table">
            <a:tbl>
              <a:tblPr firstRow="1" bandRow="1">
                <a:tableStyleId>{5C22544A-7EE6-4342-B048-85BDC9FD1C3A}</a:tableStyleId>
              </a:tblPr>
              <a:tblGrid>
                <a:gridCol w="465800">
                  <a:extLst>
                    <a:ext uri="{9D8B030D-6E8A-4147-A177-3AD203B41FA5}">
                      <a16:colId xmlns:a16="http://schemas.microsoft.com/office/drawing/2014/main" val="2243239188"/>
                    </a:ext>
                  </a:extLst>
                </a:gridCol>
                <a:gridCol w="1848163">
                  <a:extLst>
                    <a:ext uri="{9D8B030D-6E8A-4147-A177-3AD203B41FA5}">
                      <a16:colId xmlns:a16="http://schemas.microsoft.com/office/drawing/2014/main" val="911491157"/>
                    </a:ext>
                  </a:extLst>
                </a:gridCol>
                <a:gridCol w="2206305">
                  <a:extLst>
                    <a:ext uri="{9D8B030D-6E8A-4147-A177-3AD203B41FA5}">
                      <a16:colId xmlns:a16="http://schemas.microsoft.com/office/drawing/2014/main" val="1671476603"/>
                    </a:ext>
                  </a:extLst>
                </a:gridCol>
                <a:gridCol w="2578496">
                  <a:extLst>
                    <a:ext uri="{9D8B030D-6E8A-4147-A177-3AD203B41FA5}">
                      <a16:colId xmlns:a16="http://schemas.microsoft.com/office/drawing/2014/main" val="3612942055"/>
                    </a:ext>
                  </a:extLst>
                </a:gridCol>
              </a:tblGrid>
              <a:tr h="370840">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S/N</a:t>
                      </a:r>
                    </a:p>
                  </a:txBody>
                  <a:tcPr marL="68580" marR="68580" marT="0" marB="0" anchor="ctr">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Orthodox Predicted Features</a:t>
                      </a:r>
                    </a:p>
                  </a:txBody>
                  <a:tcPr marL="68580" marR="68580" marT="0" marB="0" anchor="ctr">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KBest Price Predict Features</a:t>
                      </a:r>
                    </a:p>
                  </a:txBody>
                  <a:tcPr marL="68580" marR="68580" marT="0" marB="0" anchor="ctr">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Random Forest Price Predict Features</a:t>
                      </a:r>
                    </a:p>
                  </a:txBody>
                  <a:tcPr marL="68580" marR="68580" marT="0" marB="0" anchor="ctr">
                    <a:solidFill>
                      <a:schemeClr val="tx1">
                        <a:lumMod val="75000"/>
                        <a:lumOff val="25000"/>
                      </a:schemeClr>
                    </a:solidFill>
                  </a:tcPr>
                </a:tc>
                <a:extLst>
                  <a:ext uri="{0D108BD9-81ED-4DB2-BD59-A6C34878D82A}">
                    <a16:rowId xmlns:a16="http://schemas.microsoft.com/office/drawing/2014/main" val="4001545889"/>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r>
                        <a:rPr lang="en-US" sz="1100" dirty="0">
                          <a:solidFill>
                            <a:schemeClr val="tx1"/>
                          </a:solidFill>
                          <a:latin typeface="Calibri" panose="020F0502020204030204" pitchFamily="34" charset="0"/>
                          <a:cs typeface="Times New Roman" panose="02020603050405020304" pitchFamily="18" charset="0"/>
                        </a:rPr>
                        <a:t>M</a:t>
                      </a: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ileage</a:t>
                      </a:r>
                    </a:p>
                  </a:txBody>
                  <a:tcPr marL="68580" marR="68580" marT="0" marB="0"/>
                </a:tc>
                <a:tc>
                  <a:txBody>
                    <a:bodyPr/>
                    <a:lstStyle/>
                    <a:p>
                      <a:pPr marL="0" marR="0" algn="just">
                        <a:lnSpc>
                          <a:spcPct val="107000"/>
                        </a:lnSpc>
                        <a:spcBef>
                          <a:spcPts val="0"/>
                        </a:spcBef>
                        <a:spcAft>
                          <a:spcPts val="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Torque_splitnm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90000"/>
                      </a:schemeClr>
                    </a:solidFill>
                  </a:tcPr>
                </a:tc>
                <a:tc>
                  <a:txBody>
                    <a:bodyPr/>
                    <a:lstStyle/>
                    <a:p>
                      <a:pPr marL="0" marR="0" algn="just">
                        <a:lnSpc>
                          <a:spcPct val="107000"/>
                        </a:lnSpc>
                        <a:spcBef>
                          <a:spcPts val="0"/>
                        </a:spcBef>
                        <a:spcAft>
                          <a:spcPts val="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Max_power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1794995638"/>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marL="0" marR="0" lvl="0" indent="0" algn="just" defTabSz="914400" rtl="0" eaLnBrk="1" fontAlgn="auto" latinLnBrk="0" hangingPunct="1">
                        <a:lnSpc>
                          <a:spcPct val="107000"/>
                        </a:lnSpc>
                        <a:spcBef>
                          <a:spcPts val="0"/>
                        </a:spcBef>
                        <a:spcAft>
                          <a:spcPts val="0"/>
                        </a:spcAft>
                        <a:buClrTx/>
                        <a:buSzTx/>
                        <a:buFontTx/>
                        <a:buNone/>
                        <a:tabLst/>
                        <a:defRPr/>
                      </a:pPr>
                      <a:r>
                        <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
                      </a:r>
                      <a:r>
                        <a:rPr lang="en-US" sz="11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istance covered</a:t>
                      </a:r>
                    </a:p>
                    <a:p>
                      <a:pPr marL="0" marR="0" algn="just">
                        <a:lnSpc>
                          <a:spcPct val="107000"/>
                        </a:lnSpc>
                        <a:spcBef>
                          <a:spcPts val="0"/>
                        </a:spcBef>
                        <a:spcAft>
                          <a:spcPts val="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Max_power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9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Year</a:t>
                      </a:r>
                    </a:p>
                  </a:txBody>
                  <a:tcPr marL="68580" marR="68580" marT="0" marB="0">
                    <a:solidFill>
                      <a:schemeClr val="accent2">
                        <a:lumMod val="40000"/>
                        <a:lumOff val="60000"/>
                      </a:schemeClr>
                    </a:solidFill>
                  </a:tcPr>
                </a:tc>
                <a:extLst>
                  <a:ext uri="{0D108BD9-81ED-4DB2-BD59-A6C34878D82A}">
                    <a16:rowId xmlns:a16="http://schemas.microsoft.com/office/drawing/2014/main" val="3954777571"/>
                  </a:ext>
                </a:extLst>
              </a:tr>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r>
                        <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Engine power</a:t>
                      </a:r>
                    </a:p>
                    <a:p>
                      <a:pPr marL="0" marR="0" algn="just">
                        <a:lnSpc>
                          <a:spcPct val="107000"/>
                        </a:lnSpc>
                        <a:spcBef>
                          <a:spcPts val="0"/>
                        </a:spcBef>
                        <a:spcAft>
                          <a:spcPts val="0"/>
                        </a:spcAft>
                      </a:pP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Engine</a:t>
                      </a:r>
                    </a:p>
                  </a:txBody>
                  <a:tcPr marL="68580" marR="68580" marT="0" marB="0">
                    <a:solidFill>
                      <a:schemeClr val="bg2">
                        <a:lumMod val="90000"/>
                      </a:schemeClr>
                    </a:solidFill>
                  </a:tcPr>
                </a:tc>
                <a:tc>
                  <a:txBody>
                    <a:bodyPr/>
                    <a:lstStyle/>
                    <a:p>
                      <a:pPr marL="0" marR="0" algn="just">
                        <a:lnSpc>
                          <a:spcPct val="107000"/>
                        </a:lnSpc>
                        <a:spcBef>
                          <a:spcPts val="0"/>
                        </a:spcBef>
                        <a:spcAft>
                          <a:spcPts val="0"/>
                        </a:spcAf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Km_driven</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2315989787"/>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tc>
                  <a:txBody>
                    <a:bodyPr/>
                    <a:lstStyle/>
                    <a:p>
                      <a:pPr marL="0" marR="0" lvl="0" indent="0" algn="just" defTabSz="914400" rtl="0" eaLnBrk="1" fontAlgn="auto" latinLnBrk="0" hangingPunct="1">
                        <a:lnSpc>
                          <a:spcPct val="107000"/>
                        </a:lnSpc>
                        <a:spcBef>
                          <a:spcPts val="0"/>
                        </a:spcBef>
                        <a:spcAft>
                          <a:spcPts val="0"/>
                        </a:spcAft>
                        <a:buClrTx/>
                        <a:buSzTx/>
                        <a:buFontTx/>
                        <a:buNone/>
                        <a:tabLst/>
                        <a:defRPr/>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Fuel cost</a:t>
                      </a:r>
                      <a:endParaRPr lang="en-US" sz="1100" dirty="0">
                        <a:solidFill>
                          <a:schemeClr val="tx1"/>
                        </a:solidFill>
                      </a:endParaRPr>
                    </a:p>
                    <a:p>
                      <a:pPr marL="0" marR="0" algn="just">
                        <a:lnSpc>
                          <a:spcPct val="107000"/>
                        </a:lnSpc>
                        <a:spcBef>
                          <a:spcPts val="0"/>
                        </a:spcBef>
                        <a:spcAft>
                          <a:spcPts val="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Year </a:t>
                      </a:r>
                    </a:p>
                  </a:txBody>
                  <a:tcPr marL="68580" marR="68580" marT="0" marB="0">
                    <a:solidFill>
                      <a:schemeClr val="bg2">
                        <a:lumMod val="90000"/>
                      </a:schemeClr>
                    </a:solidFill>
                  </a:tcPr>
                </a:tc>
                <a:tc>
                  <a:txBody>
                    <a:bodyPr/>
                    <a:lstStyle/>
                    <a:p>
                      <a:pPr marL="0" marR="0" algn="just">
                        <a:lnSpc>
                          <a:spcPct val="107000"/>
                        </a:lnSpc>
                        <a:spcBef>
                          <a:spcPts val="0"/>
                        </a:spcBef>
                        <a:spcAft>
                          <a:spcPts val="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Torque_splitnm</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solidFill>
                      <a:schemeClr val="accent2">
                        <a:lumMod val="40000"/>
                        <a:lumOff val="60000"/>
                      </a:schemeClr>
                    </a:solidFill>
                  </a:tcPr>
                </a:tc>
                <a:extLst>
                  <a:ext uri="{0D108BD9-81ED-4DB2-BD59-A6C34878D82A}">
                    <a16:rowId xmlns:a16="http://schemas.microsoft.com/office/drawing/2014/main" val="1017037358"/>
                  </a:ext>
                </a:extLst>
              </a:tr>
            </a:tbl>
          </a:graphicData>
        </a:graphic>
      </p:graphicFrame>
      <p:graphicFrame>
        <p:nvGraphicFramePr>
          <p:cNvPr id="5" name="Table 4">
            <a:extLst>
              <a:ext uri="{FF2B5EF4-FFF2-40B4-BE49-F238E27FC236}">
                <a16:creationId xmlns:a16="http://schemas.microsoft.com/office/drawing/2014/main" id="{5CF0CF4D-28D4-CCD1-98A4-6316B35DDAC1}"/>
              </a:ext>
            </a:extLst>
          </p:cNvPr>
          <p:cNvGraphicFramePr>
            <a:graphicFrameLocks/>
          </p:cNvGraphicFramePr>
          <p:nvPr>
            <p:extLst>
              <p:ext uri="{D42A27DB-BD31-4B8C-83A1-F6EECF244321}">
                <p14:modId xmlns:p14="http://schemas.microsoft.com/office/powerpoint/2010/main" val="975578865"/>
              </p:ext>
            </p:extLst>
          </p:nvPr>
        </p:nvGraphicFramePr>
        <p:xfrm>
          <a:off x="4212127" y="4115127"/>
          <a:ext cx="7098764" cy="2225040"/>
        </p:xfrm>
        <a:graphic>
          <a:graphicData uri="http://schemas.openxmlformats.org/drawingml/2006/table">
            <a:tbl>
              <a:tblPr firstRow="1" bandRow="1">
                <a:tableStyleId>{5C22544A-7EE6-4342-B048-85BDC9FD1C3A}</a:tableStyleId>
              </a:tblPr>
              <a:tblGrid>
                <a:gridCol w="465801">
                  <a:extLst>
                    <a:ext uri="{9D8B030D-6E8A-4147-A177-3AD203B41FA5}">
                      <a16:colId xmlns:a16="http://schemas.microsoft.com/office/drawing/2014/main" val="2243239188"/>
                    </a:ext>
                  </a:extLst>
                </a:gridCol>
                <a:gridCol w="1933730">
                  <a:extLst>
                    <a:ext uri="{9D8B030D-6E8A-4147-A177-3AD203B41FA5}">
                      <a16:colId xmlns:a16="http://schemas.microsoft.com/office/drawing/2014/main" val="207272135"/>
                    </a:ext>
                  </a:extLst>
                </a:gridCol>
                <a:gridCol w="2088859">
                  <a:extLst>
                    <a:ext uri="{9D8B030D-6E8A-4147-A177-3AD203B41FA5}">
                      <a16:colId xmlns:a16="http://schemas.microsoft.com/office/drawing/2014/main" val="1671476603"/>
                    </a:ext>
                  </a:extLst>
                </a:gridCol>
                <a:gridCol w="2610374">
                  <a:extLst>
                    <a:ext uri="{9D8B030D-6E8A-4147-A177-3AD203B41FA5}">
                      <a16:colId xmlns:a16="http://schemas.microsoft.com/office/drawing/2014/main" val="3612942055"/>
                    </a:ext>
                  </a:extLst>
                </a:gridCol>
              </a:tblGrid>
              <a:tr h="370840">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S/N</a:t>
                      </a:r>
                    </a:p>
                  </a:txBody>
                  <a:tcPr marL="68580" marR="68580" marT="0" marB="0" anchor="ctr">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Orthodox Predicted Features</a:t>
                      </a:r>
                    </a:p>
                  </a:txBody>
                  <a:tcPr marL="68580" marR="68580" marT="0" marB="0" anchor="ctr">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KBest Sold Predict Features</a:t>
                      </a:r>
                    </a:p>
                  </a:txBody>
                  <a:tcPr marL="68580" marR="68580" marT="0" marB="0" anchor="ctr">
                    <a:solidFill>
                      <a:schemeClr val="tx1">
                        <a:lumMod val="75000"/>
                        <a:lumOff val="25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Random Forest Sold Predict Features</a:t>
                      </a:r>
                    </a:p>
                  </a:txBody>
                  <a:tcPr marL="68580" marR="68580" marT="0" marB="0" anchor="ctr">
                    <a:solidFill>
                      <a:schemeClr val="tx1">
                        <a:lumMod val="75000"/>
                        <a:lumOff val="25000"/>
                      </a:schemeClr>
                    </a:solidFill>
                  </a:tcPr>
                </a:tc>
                <a:extLst>
                  <a:ext uri="{0D108BD9-81ED-4DB2-BD59-A6C34878D82A}">
                    <a16:rowId xmlns:a16="http://schemas.microsoft.com/office/drawing/2014/main" val="4001545889"/>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r>
                        <a:rPr lang="en-US" sz="1100" dirty="0">
                          <a:solidFill>
                            <a:schemeClr val="tx1"/>
                          </a:solidFill>
                          <a:latin typeface="Calibri" panose="020F0502020204030204" pitchFamily="34" charset="0"/>
                          <a:cs typeface="Times New Roman" panose="02020603050405020304" pitchFamily="18" charset="0"/>
                        </a:rPr>
                        <a:t>M</a:t>
                      </a: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ileage</a:t>
                      </a:r>
                    </a:p>
                  </a:txBody>
                  <a:tcPr marL="68580" marR="68580" marT="0" marB="0"/>
                </a:tc>
                <a:tc>
                  <a:txBody>
                    <a:bodyPr/>
                    <a:lstStyle/>
                    <a:p>
                      <a:pPr marL="0" marR="0" algn="just">
                        <a:lnSpc>
                          <a:spcPct val="107000"/>
                        </a:lnSpc>
                        <a:spcBef>
                          <a:spcPts val="0"/>
                        </a:spcBef>
                        <a:spcAft>
                          <a:spcPts val="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Torque_splitrpm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90000"/>
                      </a:schemeClr>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Fuel</a:t>
                      </a:r>
                    </a:p>
                  </a:txBody>
                  <a:tcPr marL="68580" marR="68580" marT="0" marB="0">
                    <a:solidFill>
                      <a:schemeClr val="accent2">
                        <a:lumMod val="40000"/>
                        <a:lumOff val="60000"/>
                      </a:schemeClr>
                    </a:solidFill>
                  </a:tcPr>
                </a:tc>
                <a:extLst>
                  <a:ext uri="{0D108BD9-81ED-4DB2-BD59-A6C34878D82A}">
                    <a16:rowId xmlns:a16="http://schemas.microsoft.com/office/drawing/2014/main" val="1794995638"/>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marL="0" marR="0" lvl="0" indent="0" algn="just" defTabSz="914400" rtl="0" eaLnBrk="1" fontAlgn="auto" latinLnBrk="0" hangingPunct="1">
                        <a:lnSpc>
                          <a:spcPct val="107000"/>
                        </a:lnSpc>
                        <a:spcBef>
                          <a:spcPts val="0"/>
                        </a:spcBef>
                        <a:spcAft>
                          <a:spcPts val="0"/>
                        </a:spcAft>
                        <a:buClrTx/>
                        <a:buSzTx/>
                        <a:buFontTx/>
                        <a:buNone/>
                        <a:tabLst/>
                        <a:defRPr/>
                      </a:pPr>
                      <a:r>
                        <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
                      </a:r>
                      <a:r>
                        <a:rPr lang="en-US" sz="11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istance covered</a:t>
                      </a:r>
                    </a:p>
                  </a:txBody>
                  <a:tcPr marL="68580" marR="68580" marT="0" marB="0"/>
                </a:tc>
                <a:tc>
                  <a:txBody>
                    <a:bodyPr/>
                    <a:lstStyle/>
                    <a:p>
                      <a:pPr marL="0" marR="0" algn="just">
                        <a:lnSpc>
                          <a:spcPct val="107000"/>
                        </a:lnSpc>
                        <a:spcBef>
                          <a:spcPts val="0"/>
                        </a:spcBef>
                        <a:spcAft>
                          <a:spcPts val="0"/>
                        </a:spcAft>
                      </a:pP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Selling_price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9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City</a:t>
                      </a:r>
                    </a:p>
                  </a:txBody>
                  <a:tcPr marL="68580" marR="68580" marT="0" marB="0">
                    <a:solidFill>
                      <a:schemeClr val="accent2">
                        <a:lumMod val="40000"/>
                        <a:lumOff val="60000"/>
                      </a:schemeClr>
                    </a:solidFill>
                  </a:tcPr>
                </a:tc>
                <a:extLst>
                  <a:ext uri="{0D108BD9-81ED-4DB2-BD59-A6C34878D82A}">
                    <a16:rowId xmlns:a16="http://schemas.microsoft.com/office/drawing/2014/main" val="3954777571"/>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r>
                        <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Engine power</a:t>
                      </a:r>
                    </a:p>
                  </a:txBody>
                  <a:tcPr marL="68580" marR="68580" marT="0" marB="0"/>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Engine</a:t>
                      </a:r>
                    </a:p>
                  </a:txBody>
                  <a:tcPr marL="68580" marR="68580" marT="0" marB="0">
                    <a:solidFill>
                      <a:schemeClr val="bg2">
                        <a:lumMod val="90000"/>
                      </a:schemeClr>
                    </a:solidFill>
                  </a:tcPr>
                </a:tc>
                <a:tc>
                  <a:txBody>
                    <a:bodyPr/>
                    <a:lstStyle/>
                    <a:p>
                      <a:pPr marL="0" marR="0" algn="just">
                        <a:lnSpc>
                          <a:spcPct val="107000"/>
                        </a:lnSpc>
                        <a:spcBef>
                          <a:spcPts val="0"/>
                        </a:spcBef>
                        <a:spcAft>
                          <a:spcPts val="0"/>
                        </a:spcAf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Km_driven</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2315989787"/>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tc>
                  <a:txBody>
                    <a:bodyPr/>
                    <a:lstStyle/>
                    <a:p>
                      <a:pPr marL="0" marR="0" lvl="0" indent="0" algn="just" defTabSz="914400" rtl="0" eaLnBrk="1" fontAlgn="auto" latinLnBrk="0" hangingPunct="1">
                        <a:lnSpc>
                          <a:spcPct val="107000"/>
                        </a:lnSpc>
                        <a:spcBef>
                          <a:spcPts val="0"/>
                        </a:spcBef>
                        <a:spcAft>
                          <a:spcPts val="0"/>
                        </a:spcAft>
                        <a:buClrTx/>
                        <a:buSzTx/>
                        <a:buFontTx/>
                        <a:buNone/>
                        <a:tabLst/>
                        <a:defRPr/>
                      </a:pPr>
                      <a:r>
                        <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Fuel cost</a:t>
                      </a:r>
                      <a:endParaRPr lang="en-US" sz="1100" b="1" dirty="0">
                        <a:solidFill>
                          <a:schemeClr val="tx1"/>
                        </a:solidFill>
                      </a:endParaRP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State or Province</a:t>
                      </a:r>
                    </a:p>
                  </a:txBody>
                  <a:tcPr marL="68580" marR="68580" marT="0" marB="0">
                    <a:solidFill>
                      <a:schemeClr val="bg2">
                        <a:lumMod val="90000"/>
                      </a:schemeClr>
                    </a:solidFill>
                  </a:tcPr>
                </a:tc>
                <a:tc>
                  <a:txBody>
                    <a:bodyPr/>
                    <a:lstStyle/>
                    <a:p>
                      <a:pPr marL="0" marR="0" algn="just">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Engine</a:t>
                      </a:r>
                    </a:p>
                  </a:txBody>
                  <a:tcPr marL="68580" marR="68580" marT="0" marB="0">
                    <a:solidFill>
                      <a:schemeClr val="accent2">
                        <a:lumMod val="40000"/>
                        <a:lumOff val="60000"/>
                      </a:schemeClr>
                    </a:solidFill>
                  </a:tcPr>
                </a:tc>
                <a:extLst>
                  <a:ext uri="{0D108BD9-81ED-4DB2-BD59-A6C34878D82A}">
                    <a16:rowId xmlns:a16="http://schemas.microsoft.com/office/drawing/2014/main" val="1017037358"/>
                  </a:ext>
                </a:extLst>
              </a:tr>
              <a:tr h="370840">
                <a:tc>
                  <a:txBody>
                    <a:bodyPr/>
                    <a:lstStyle/>
                    <a:p>
                      <a:pPr marL="0" marR="0" algn="just">
                        <a:lnSpc>
                          <a:spcPct val="107000"/>
                        </a:lnSpc>
                        <a:spcBef>
                          <a:spcPts val="0"/>
                        </a:spcBef>
                        <a:spcAft>
                          <a:spcPts val="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Reliability</a:t>
                      </a:r>
                    </a:p>
                  </a:txBody>
                  <a:tcPr marL="68580" marR="68580" marT="0" marB="0"/>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Seats</a:t>
                      </a:r>
                    </a:p>
                  </a:txBody>
                  <a:tcPr marL="68580" marR="68580" marT="0" marB="0">
                    <a:solidFill>
                      <a:schemeClr val="bg2">
                        <a:lumMod val="90000"/>
                      </a:schemeClr>
                    </a:solidFill>
                  </a:tcPr>
                </a:tc>
                <a:tc>
                  <a:txBody>
                    <a:bodyPr/>
                    <a:lstStyle/>
                    <a:p>
                      <a:pPr marL="0" marR="0" algn="just">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Region</a:t>
                      </a:r>
                    </a:p>
                  </a:txBody>
                  <a:tcPr marL="68580" marR="68580" marT="0" marB="0">
                    <a:solidFill>
                      <a:schemeClr val="accent2">
                        <a:lumMod val="40000"/>
                        <a:lumOff val="60000"/>
                      </a:schemeClr>
                    </a:solidFill>
                  </a:tcPr>
                </a:tc>
                <a:extLst>
                  <a:ext uri="{0D108BD9-81ED-4DB2-BD59-A6C34878D82A}">
                    <a16:rowId xmlns:a16="http://schemas.microsoft.com/office/drawing/2014/main" val="146956092"/>
                  </a:ext>
                </a:extLst>
              </a:tr>
            </a:tbl>
          </a:graphicData>
        </a:graphic>
      </p:graphicFrame>
    </p:spTree>
    <p:extLst>
      <p:ext uri="{BB962C8B-B14F-4D97-AF65-F5344CB8AC3E}">
        <p14:creationId xmlns:p14="http://schemas.microsoft.com/office/powerpoint/2010/main" val="21573919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0107-714B-4C4F-7C4B-A8B4D4472483}"/>
              </a:ext>
            </a:extLst>
          </p:cNvPr>
          <p:cNvSpPr>
            <a:spLocks noGrp="1"/>
          </p:cNvSpPr>
          <p:nvPr>
            <p:ph type="title"/>
          </p:nvPr>
        </p:nvSpPr>
        <p:spPr>
          <a:xfrm>
            <a:off x="754603" y="1127464"/>
            <a:ext cx="10955044" cy="675036"/>
          </a:xfrm>
        </p:spPr>
        <p:txBody>
          <a:bodyPr>
            <a:normAutofit fontScale="90000"/>
          </a:bodyPr>
          <a:lstStyle/>
          <a:p>
            <a:r>
              <a:rPr lang="en-US" dirty="0"/>
              <a:t>Answer to business related question three</a:t>
            </a:r>
          </a:p>
        </p:txBody>
      </p:sp>
      <p:sp>
        <p:nvSpPr>
          <p:cNvPr id="3" name="Content Placeholder 2">
            <a:extLst>
              <a:ext uri="{FF2B5EF4-FFF2-40B4-BE49-F238E27FC236}">
                <a16:creationId xmlns:a16="http://schemas.microsoft.com/office/drawing/2014/main" id="{86CC5AC3-7E12-CAC4-C097-E1E3C80BE99E}"/>
              </a:ext>
            </a:extLst>
          </p:cNvPr>
          <p:cNvSpPr>
            <a:spLocks noGrp="1"/>
          </p:cNvSpPr>
          <p:nvPr>
            <p:ph idx="1"/>
          </p:nvPr>
        </p:nvSpPr>
        <p:spPr>
          <a:xfrm>
            <a:off x="754603" y="2108201"/>
            <a:ext cx="10955043" cy="3760891"/>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eastern region has the highest  sale possibility with statistics showing 32.5% sold and 67.5% not-sold as shown below;</a:t>
            </a:r>
            <a:endParaRPr lang="en-US" dirty="0">
              <a:solidFill>
                <a:schemeClr val="tx1"/>
              </a:solidFill>
            </a:endParaRPr>
          </a:p>
        </p:txBody>
      </p:sp>
      <p:pic>
        <p:nvPicPr>
          <p:cNvPr id="5" name="Picture 4">
            <a:extLst>
              <a:ext uri="{FF2B5EF4-FFF2-40B4-BE49-F238E27FC236}">
                <a16:creationId xmlns:a16="http://schemas.microsoft.com/office/drawing/2014/main" id="{C1CE3AB4-C51D-EEC3-9C6D-B66247219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871" y="2719604"/>
            <a:ext cx="5054515" cy="3639251"/>
          </a:xfrm>
          <a:prstGeom prst="rect">
            <a:avLst/>
          </a:prstGeom>
        </p:spPr>
      </p:pic>
    </p:spTree>
    <p:extLst>
      <p:ext uri="{BB962C8B-B14F-4D97-AF65-F5344CB8AC3E}">
        <p14:creationId xmlns:p14="http://schemas.microsoft.com/office/powerpoint/2010/main" val="33092660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63399" y="767341"/>
            <a:ext cx="10645630" cy="1019514"/>
          </a:xfrm>
        </p:spPr>
        <p:txBody>
          <a:bodyPr anchor="ctr">
            <a:normAutofit fontScale="90000"/>
          </a:bodyPr>
          <a:lstStyle/>
          <a:p>
            <a:pPr lvl="0" algn="just"/>
            <a:r>
              <a:rPr lang="en-US" sz="4800" i="1" dirty="0">
                <a:solidFill>
                  <a:schemeClr val="accent2">
                    <a:lumMod val="60000"/>
                    <a:lumOff val="40000"/>
                  </a:schemeClr>
                </a:solidFill>
                <a:effectLst>
                  <a:outerShdw blurRad="38100" dist="38100" dir="2700000" algn="tl">
                    <a:srgbClr val="000000">
                      <a:alpha val="43137"/>
                    </a:srgbClr>
                  </a:outerShdw>
                </a:effectLst>
              </a:rPr>
              <a:t>Question:	What qualifies a car as used?</a:t>
            </a:r>
            <a:endParaRPr lang="en-US" sz="32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Duvan &amp; Ozturkcan, 2009.</a:t>
            </a:r>
          </a:p>
        </p:txBody>
      </p:sp>
      <p:sp>
        <p:nvSpPr>
          <p:cNvPr id="4" name="TextBox 3">
            <a:extLst>
              <a:ext uri="{FF2B5EF4-FFF2-40B4-BE49-F238E27FC236}">
                <a16:creationId xmlns:a16="http://schemas.microsoft.com/office/drawing/2014/main" id="{EB2B0AD4-C99B-E8EA-6FFA-C0545207A6C4}"/>
              </a:ext>
            </a:extLst>
          </p:cNvPr>
          <p:cNvSpPr txBox="1"/>
          <p:nvPr/>
        </p:nvSpPr>
        <p:spPr>
          <a:xfrm>
            <a:off x="763399" y="2059095"/>
            <a:ext cx="10645630" cy="1077218"/>
          </a:xfrm>
          <a:prstGeom prst="rect">
            <a:avLst/>
          </a:prstGeom>
          <a:noFill/>
        </p:spPr>
        <p:txBody>
          <a:bodyPr wrap="square" rtlCol="0">
            <a:spAutoFit/>
          </a:bodyPr>
          <a:lstStyle/>
          <a:p>
            <a:pPr algn="just"/>
            <a:r>
              <a:rPr lang="en-US" sz="3200" i="1" dirty="0">
                <a:solidFill>
                  <a:srgbClr val="FFFFFF"/>
                </a:solidFill>
              </a:rPr>
              <a:t>A used car in general term is said to be any car that has previously been registered.</a:t>
            </a:r>
            <a:endParaRPr lang="en-US" sz="3200" dirty="0"/>
          </a:p>
        </p:txBody>
      </p:sp>
    </p:spTree>
    <p:extLst>
      <p:ext uri="{BB962C8B-B14F-4D97-AF65-F5344CB8AC3E}">
        <p14:creationId xmlns:p14="http://schemas.microsoft.com/office/powerpoint/2010/main" val="19171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CE6E-52DE-B06D-BE1C-9DD198F31D30}"/>
              </a:ext>
            </a:extLst>
          </p:cNvPr>
          <p:cNvSpPr>
            <a:spLocks noGrp="1"/>
          </p:cNvSpPr>
          <p:nvPr>
            <p:ph type="title"/>
          </p:nvPr>
        </p:nvSpPr>
        <p:spPr>
          <a:xfrm>
            <a:off x="862387" y="469784"/>
            <a:ext cx="10501030" cy="1250799"/>
          </a:xfrm>
        </p:spPr>
        <p:txBody>
          <a:bodyPr>
            <a:normAutofit fontScale="90000"/>
          </a:bodyPr>
          <a:lstStyle/>
          <a:p>
            <a:r>
              <a:rPr lang="en-US" dirty="0"/>
              <a:t>Answers to technical related question one and two</a:t>
            </a:r>
          </a:p>
        </p:txBody>
      </p:sp>
      <p:sp>
        <p:nvSpPr>
          <p:cNvPr id="3" name="Content Placeholder 2">
            <a:extLst>
              <a:ext uri="{FF2B5EF4-FFF2-40B4-BE49-F238E27FC236}">
                <a16:creationId xmlns:a16="http://schemas.microsoft.com/office/drawing/2014/main" id="{91124A56-944E-4A66-280F-F28A51CFFF48}"/>
              </a:ext>
            </a:extLst>
          </p:cNvPr>
          <p:cNvSpPr>
            <a:spLocks noGrp="1"/>
          </p:cNvSpPr>
          <p:nvPr>
            <p:ph idx="1"/>
          </p:nvPr>
        </p:nvSpPr>
        <p:spPr>
          <a:xfrm>
            <a:off x="862387" y="2108201"/>
            <a:ext cx="10501030" cy="3760891"/>
          </a:xfrm>
        </p:spPr>
        <p:txBody>
          <a:bodyPr/>
          <a:lstStyle/>
          <a:p>
            <a:pPr marL="400050" indent="-400050">
              <a:buFont typeface="+mj-lt"/>
              <a:buAutoNum type="romanL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XGBoost regressor trained with KBest features was my best price predicting model while linear regressor trained with same features was my least  price predicting model.</a:t>
            </a:r>
          </a:p>
          <a:p>
            <a:pPr marL="400050" indent="-400050">
              <a:buFont typeface="+mj-lt"/>
              <a:buAutoNum type="romanL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stacking classifier trained with random forest selected features was my best performing model for the binary classification task while gaussian naïve bayes trained with KBest features was my least performing model for this task.</a:t>
            </a:r>
            <a:endParaRPr lang="en-US" dirty="0"/>
          </a:p>
        </p:txBody>
      </p:sp>
      <p:pic>
        <p:nvPicPr>
          <p:cNvPr id="5" name="Picture 4">
            <a:extLst>
              <a:ext uri="{FF2B5EF4-FFF2-40B4-BE49-F238E27FC236}">
                <a16:creationId xmlns:a16="http://schemas.microsoft.com/office/drawing/2014/main" id="{2AC33B2B-7F9C-F218-A5F4-CBBD58501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886" y="3910395"/>
            <a:ext cx="5620146" cy="2947605"/>
          </a:xfrm>
          <a:prstGeom prst="rect">
            <a:avLst/>
          </a:prstGeom>
        </p:spPr>
      </p:pic>
      <p:pic>
        <p:nvPicPr>
          <p:cNvPr id="7" name="Picture 6">
            <a:extLst>
              <a:ext uri="{FF2B5EF4-FFF2-40B4-BE49-F238E27FC236}">
                <a16:creationId xmlns:a16="http://schemas.microsoft.com/office/drawing/2014/main" id="{35F2E349-B038-5D3B-6856-99487EB4E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836427"/>
            <a:ext cx="5980669" cy="3095540"/>
          </a:xfrm>
          <a:prstGeom prst="rect">
            <a:avLst/>
          </a:prstGeom>
        </p:spPr>
      </p:pic>
    </p:spTree>
    <p:extLst>
      <p:ext uri="{BB962C8B-B14F-4D97-AF65-F5344CB8AC3E}">
        <p14:creationId xmlns:p14="http://schemas.microsoft.com/office/powerpoint/2010/main" val="2326655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160D-1D80-C79E-B292-7D54BFF05B62}"/>
              </a:ext>
            </a:extLst>
          </p:cNvPr>
          <p:cNvSpPr>
            <a:spLocks noGrp="1"/>
          </p:cNvSpPr>
          <p:nvPr>
            <p:ph type="title"/>
          </p:nvPr>
        </p:nvSpPr>
        <p:spPr/>
        <p:txBody>
          <a:bodyPr/>
          <a:lstStyle/>
          <a:p>
            <a:r>
              <a:rPr lang="en-US" dirty="0"/>
              <a:t>	Correlation plot of the dataset</a:t>
            </a:r>
          </a:p>
        </p:txBody>
      </p:sp>
      <p:pic>
        <p:nvPicPr>
          <p:cNvPr id="5" name="Content Placeholder 4">
            <a:extLst>
              <a:ext uri="{FF2B5EF4-FFF2-40B4-BE49-F238E27FC236}">
                <a16:creationId xmlns:a16="http://schemas.microsoft.com/office/drawing/2014/main" id="{94CCF4E7-72F3-8147-31AA-C165F9DC12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0623" y="2057865"/>
            <a:ext cx="5710753" cy="4266805"/>
          </a:xfrm>
        </p:spPr>
      </p:pic>
    </p:spTree>
    <p:extLst>
      <p:ext uri="{BB962C8B-B14F-4D97-AF65-F5344CB8AC3E}">
        <p14:creationId xmlns:p14="http://schemas.microsoft.com/office/powerpoint/2010/main" val="101750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3AB8-F55B-C6B6-05CC-61500EA3F630}"/>
              </a:ext>
            </a:extLst>
          </p:cNvPr>
          <p:cNvSpPr>
            <a:spLocks noGrp="1"/>
          </p:cNvSpPr>
          <p:nvPr>
            <p:ph type="title"/>
          </p:nvPr>
        </p:nvSpPr>
        <p:spPr>
          <a:xfrm>
            <a:off x="798990" y="286603"/>
            <a:ext cx="10688716" cy="1450757"/>
          </a:xfrm>
        </p:spPr>
        <p:txBody>
          <a:bodyPr/>
          <a:lstStyle/>
          <a:p>
            <a:r>
              <a:rPr lang="en-US" dirty="0"/>
              <a:t>Answer to technical related question three</a:t>
            </a:r>
          </a:p>
        </p:txBody>
      </p:sp>
      <p:sp>
        <p:nvSpPr>
          <p:cNvPr id="3" name="Content Placeholder 2">
            <a:extLst>
              <a:ext uri="{FF2B5EF4-FFF2-40B4-BE49-F238E27FC236}">
                <a16:creationId xmlns:a16="http://schemas.microsoft.com/office/drawing/2014/main" id="{9B2F0D37-E8B4-00D6-034B-B78FFDC476B9}"/>
              </a:ext>
            </a:extLst>
          </p:cNvPr>
          <p:cNvSpPr>
            <a:spLocks noGrp="1"/>
          </p:cNvSpPr>
          <p:nvPr>
            <p:ph idx="1"/>
          </p:nvPr>
        </p:nvSpPr>
        <p:spPr>
          <a:xfrm>
            <a:off x="798990" y="2108201"/>
            <a:ext cx="10688716" cy="3760891"/>
          </a:xfrm>
        </p:spPr>
        <p:txBody>
          <a:bodyPr/>
          <a:lstStyle/>
          <a:p>
            <a:pPr marL="514350" indent="-514350">
              <a:buFont typeface="+mj-lt"/>
              <a:buAutoNum type="romanLcPeriod"/>
            </a:pPr>
            <a:r>
              <a:rPr lang="en-US" dirty="0"/>
              <a:t>A drop in accuracies and performance of the stacking regressor trained with both KBest and random forest features when the linear regressor was removed  from the group and replaced with a model of supposed better individual performance stats.</a:t>
            </a:r>
          </a:p>
          <a:p>
            <a:pPr marL="514350" indent="-514350">
              <a:buFont typeface="+mj-lt"/>
              <a:buAutoNum type="romanLcPeriod"/>
            </a:pPr>
            <a:r>
              <a:rPr lang="en-US" dirty="0"/>
              <a:t>The KNN model suffers from curse of dimensionality as it performs better when trained with fewer features</a:t>
            </a:r>
          </a:p>
        </p:txBody>
      </p:sp>
    </p:spTree>
    <p:extLst>
      <p:ext uri="{BB962C8B-B14F-4D97-AF65-F5344CB8AC3E}">
        <p14:creationId xmlns:p14="http://schemas.microsoft.com/office/powerpoint/2010/main" val="269061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CA8521-1C11-D71F-A6DA-A89B928AC0A4}"/>
              </a:ext>
            </a:extLst>
          </p:cNvPr>
          <p:cNvSpPr txBox="1"/>
          <p:nvPr/>
        </p:nvSpPr>
        <p:spPr>
          <a:xfrm>
            <a:off x="160272" y="2967335"/>
            <a:ext cx="11871455" cy="923330"/>
          </a:xfrm>
          <a:prstGeom prst="rect">
            <a:avLst/>
          </a:prstGeom>
          <a:solidFill>
            <a:schemeClr val="accent3">
              <a:lumMod val="20000"/>
              <a:lumOff val="80000"/>
            </a:schemeClr>
          </a:solidFill>
          <a:ln w="38100">
            <a:solidFill>
              <a:srgbClr val="FFC000"/>
            </a:solidFill>
          </a:ln>
        </p:spPr>
        <p:txBody>
          <a:bodyPr wrap="none" rtlCol="0">
            <a:spAutoFit/>
          </a:bodyPr>
          <a:lstStyle/>
          <a:p>
            <a:r>
              <a:rPr lang="en-US" sz="5400" b="1" dirty="0">
                <a:effectLst>
                  <a:outerShdw blurRad="38100" dist="38100" dir="2700000" algn="tl">
                    <a:srgbClr val="000000">
                      <a:alpha val="43137"/>
                    </a:srgbClr>
                  </a:outerShdw>
                </a:effectLst>
              </a:rPr>
              <a:t>Please ask any questions you may have.</a:t>
            </a:r>
          </a:p>
        </p:txBody>
      </p:sp>
    </p:spTree>
    <p:extLst>
      <p:ext uri="{BB962C8B-B14F-4D97-AF65-F5344CB8AC3E}">
        <p14:creationId xmlns:p14="http://schemas.microsoft.com/office/powerpoint/2010/main" val="18498318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CD9158-408A-7BEB-D726-E414BA5C04FF}"/>
              </a:ext>
            </a:extLst>
          </p:cNvPr>
          <p:cNvSpPr txBox="1"/>
          <p:nvPr/>
        </p:nvSpPr>
        <p:spPr>
          <a:xfrm>
            <a:off x="525148" y="2967335"/>
            <a:ext cx="11141704" cy="923330"/>
          </a:xfrm>
          <a:prstGeom prst="rect">
            <a:avLst/>
          </a:prstGeom>
          <a:solidFill>
            <a:schemeClr val="accent2">
              <a:lumMod val="20000"/>
              <a:lumOff val="80000"/>
            </a:schemeClr>
          </a:solidFill>
          <a:ln w="38100">
            <a:solidFill>
              <a:srgbClr val="FFC000"/>
            </a:solidFill>
          </a:ln>
        </p:spPr>
        <p:txBody>
          <a:bodyPr wrap="none" rtlCol="0">
            <a:spAutoFit/>
          </a:bodyPr>
          <a:lstStyle/>
          <a:p>
            <a:r>
              <a:rPr lang="en-US" sz="5400" b="1" dirty="0">
                <a:effectLst>
                  <a:outerShdw blurRad="38100" dist="38100" dir="2700000" algn="tl">
                    <a:srgbClr val="000000">
                      <a:alpha val="43137"/>
                    </a:srgbClr>
                  </a:outerShdw>
                </a:effectLst>
              </a:rPr>
              <a:t>Thank you for your time and attention</a:t>
            </a:r>
            <a:r>
              <a:rPr lang="en-US"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4029762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7DCB4-D880-842E-63BB-C5917EFA246E}"/>
              </a:ext>
            </a:extLst>
          </p:cNvPr>
          <p:cNvSpPr txBox="1"/>
          <p:nvPr/>
        </p:nvSpPr>
        <p:spPr>
          <a:xfrm>
            <a:off x="702816" y="2265156"/>
            <a:ext cx="10786368" cy="2523768"/>
          </a:xfrm>
          <a:prstGeom prst="rect">
            <a:avLst/>
          </a:prstGeom>
          <a:solidFill>
            <a:schemeClr val="accent2">
              <a:lumMod val="20000"/>
              <a:lumOff val="80000"/>
            </a:schemeClr>
          </a:solidFill>
          <a:ln w="38100">
            <a:solidFill>
              <a:srgbClr val="FFC000"/>
            </a:solidFill>
          </a:ln>
        </p:spPr>
        <p:txBody>
          <a:bodyPr wrap="square" rtlCol="0">
            <a:spAutoFit/>
          </a:bodyPr>
          <a:lstStyle/>
          <a:p>
            <a:pPr marL="0" marR="0" algn="just"/>
            <a:r>
              <a:rPr lang="en-US" sz="1800" dirty="0">
                <a:effectLst/>
                <a:latin typeface="Calibri" panose="020F0502020204030204" pitchFamily="34" charset="0"/>
                <a:ea typeface="Times New Roman" panose="02020603050405020304" pitchFamily="18" charset="0"/>
              </a:rPr>
              <a:t>				</a:t>
            </a:r>
            <a:r>
              <a:rPr lang="en-US" sz="3200" b="1" dirty="0">
                <a:effectLst/>
                <a:latin typeface="Calibri" panose="020F0502020204030204" pitchFamily="34" charset="0"/>
                <a:ea typeface="Times New Roman" panose="02020603050405020304" pitchFamily="18" charset="0"/>
              </a:rPr>
              <a:t>Bibliography </a:t>
            </a:r>
          </a:p>
          <a:p>
            <a:pPr marL="0" marR="0" algn="just"/>
            <a:r>
              <a:rPr lang="en-US" sz="1800" dirty="0">
                <a:effectLst/>
                <a:latin typeface="Calibri" panose="020F0502020204030204" pitchFamily="34" charset="0"/>
                <a:ea typeface="Times New Roman" panose="02020603050405020304" pitchFamily="18" charset="0"/>
              </a:rPr>
              <a:t>Duvan, B. S. &amp; Ozturkcan, S. (2009) Used car remarketing. </a:t>
            </a:r>
            <a:r>
              <a:rPr lang="en-US" sz="1800" i="1" dirty="0">
                <a:effectLst/>
                <a:latin typeface="Calibri" panose="020F0502020204030204" pitchFamily="34" charset="0"/>
                <a:ea typeface="Times New Roman" panose="02020603050405020304" pitchFamily="18" charset="0"/>
              </a:rPr>
              <a:t>International Conference on Social Sciences (ICSS). </a:t>
            </a:r>
            <a:endParaRPr lang="en-US" sz="1800" dirty="0">
              <a:effectLst/>
              <a:latin typeface="Times New Roman" panose="02020603050405020304" pitchFamily="18" charset="0"/>
              <a:ea typeface="Times New Roman" panose="02020603050405020304" pitchFamily="18" charset="0"/>
            </a:endParaRPr>
          </a:p>
          <a:p>
            <a:pPr marL="0" marR="0" algn="just"/>
            <a:r>
              <a:rPr lang="en-US" sz="1800" dirty="0">
                <a:effectLst/>
                <a:latin typeface="Calibri" panose="020F0502020204030204" pitchFamily="34" charset="0"/>
                <a:ea typeface="Times New Roman" panose="02020603050405020304" pitchFamily="18" charset="0"/>
              </a:rPr>
              <a:t>Phlips, L. (1983) </a:t>
            </a:r>
            <a:r>
              <a:rPr lang="en-US" sz="1800" i="1" dirty="0">
                <a:effectLst/>
                <a:latin typeface="Calibri" panose="020F0502020204030204" pitchFamily="34" charset="0"/>
                <a:ea typeface="Times New Roman" panose="02020603050405020304" pitchFamily="18" charset="0"/>
              </a:rPr>
              <a:t>The economics of price discrimination</a:t>
            </a:r>
            <a:r>
              <a:rPr lang="en-US" sz="1800" dirty="0">
                <a:effectLst/>
                <a:latin typeface="Calibri" panose="020F0502020204030204" pitchFamily="34" charset="0"/>
                <a:ea typeface="Times New Roman" panose="02020603050405020304" pitchFamily="18" charset="0"/>
              </a:rPr>
              <a:t> Cambridge University Press.</a:t>
            </a:r>
            <a:endParaRPr lang="en-US" sz="1800" dirty="0">
              <a:effectLst/>
              <a:latin typeface="Times New Roman" panose="02020603050405020304" pitchFamily="18" charset="0"/>
              <a:ea typeface="Times New Roman" panose="02020603050405020304" pitchFamily="18" charset="0"/>
            </a:endParaRPr>
          </a:p>
          <a:p>
            <a:pPr marL="0" marR="0" algn="just"/>
            <a:r>
              <a:rPr lang="en-US" sz="1800" dirty="0">
                <a:effectLst/>
                <a:latin typeface="Calibri" panose="020F0502020204030204" pitchFamily="34" charset="0"/>
                <a:ea typeface="Times New Roman" panose="02020603050405020304" pitchFamily="18" charset="0"/>
              </a:rPr>
              <a:t>Sallee, J. M., West, S. E. &amp; Fan, W. (2016) Do consumers recognize the value of fuel economy? evidence from used car prices and gasoline price fluctuations. </a:t>
            </a:r>
            <a:r>
              <a:rPr lang="en-US" sz="1800" i="1" dirty="0">
                <a:effectLst/>
                <a:latin typeface="Calibri" panose="020F0502020204030204" pitchFamily="34" charset="0"/>
                <a:ea typeface="Times New Roman" panose="02020603050405020304" pitchFamily="18" charset="0"/>
              </a:rPr>
              <a:t>Journal of Public Economics, </a:t>
            </a:r>
            <a:r>
              <a:rPr lang="en-US" sz="1800" dirty="0">
                <a:effectLst/>
                <a:latin typeface="Calibri" panose="020F0502020204030204" pitchFamily="34" charset="0"/>
                <a:ea typeface="Times New Roman" panose="02020603050405020304" pitchFamily="18" charset="0"/>
              </a:rPr>
              <a:t>135 61-73.</a:t>
            </a:r>
            <a:endParaRPr lang="en-US" sz="1800" dirty="0">
              <a:effectLst/>
              <a:latin typeface="Times New Roman" panose="02020603050405020304" pitchFamily="18" charset="0"/>
              <a:ea typeface="Times New Roman" panose="02020603050405020304" pitchFamily="18" charset="0"/>
            </a:endParaRPr>
          </a:p>
          <a:p>
            <a:pPr marL="0" marR="0" algn="just"/>
            <a:r>
              <a:rPr lang="en-US" sz="1800" dirty="0">
                <a:effectLst/>
                <a:latin typeface="Calibri" panose="020F0502020204030204" pitchFamily="34" charset="0"/>
                <a:ea typeface="Times New Roman" panose="02020603050405020304" pitchFamily="18" charset="0"/>
              </a:rPr>
              <a:t>Scherer, F. M. (1996) </a:t>
            </a:r>
            <a:r>
              <a:rPr lang="en-US" sz="1800" i="1" dirty="0">
                <a:effectLst/>
                <a:latin typeface="Calibri" panose="020F0502020204030204" pitchFamily="34" charset="0"/>
                <a:ea typeface="Times New Roman" panose="02020603050405020304" pitchFamily="18" charset="0"/>
              </a:rPr>
              <a:t>Industry structure, strategy, and public policy</a:t>
            </a:r>
            <a:r>
              <a:rPr lang="en-US" sz="1800" dirty="0">
                <a:effectLst/>
                <a:latin typeface="Calibri" panose="020F0502020204030204" pitchFamily="34" charset="0"/>
                <a:ea typeface="Times New Roman" panose="02020603050405020304" pitchFamily="18" charset="0"/>
              </a:rPr>
              <a:t> Prentice Hall.</a:t>
            </a:r>
            <a:endParaRPr lang="en-US" sz="1800" dirty="0">
              <a:effectLst/>
              <a:latin typeface="Times New Roman" panose="02020603050405020304" pitchFamily="18" charset="0"/>
              <a:ea typeface="Times New Roman" panose="02020603050405020304" pitchFamily="18" charset="0"/>
            </a:endParaRPr>
          </a:p>
          <a:p>
            <a:pPr marL="0" marR="0" algn="just"/>
            <a:r>
              <a:rPr lang="en-US" sz="1800" dirty="0">
                <a:effectLst/>
                <a:latin typeface="Calibri" panose="020F0502020204030204" pitchFamily="34" charset="0"/>
                <a:ea typeface="Times New Roman" panose="02020603050405020304" pitchFamily="18" charset="0"/>
              </a:rPr>
              <a:t>Yerger, D. B. (1996) Used car markets: Reliability does matter, but do consumer reports? </a:t>
            </a:r>
            <a:r>
              <a:rPr lang="en-US" sz="1800" i="1" dirty="0">
                <a:effectLst/>
                <a:latin typeface="Calibri" panose="020F0502020204030204" pitchFamily="34" charset="0"/>
                <a:ea typeface="Times New Roman" panose="02020603050405020304" pitchFamily="18" charset="0"/>
              </a:rPr>
              <a:t>Applied Economics Letters, </a:t>
            </a:r>
            <a:r>
              <a:rPr lang="en-US" sz="1800" dirty="0">
                <a:effectLst/>
                <a:latin typeface="Calibri" panose="020F0502020204030204" pitchFamily="34" charset="0"/>
                <a:ea typeface="Times New Roman" panose="02020603050405020304" pitchFamily="18" charset="0"/>
              </a:rPr>
              <a:t>3 (2), 67-70.</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897517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12821" y="775730"/>
            <a:ext cx="11232860" cy="1019514"/>
          </a:xfrm>
        </p:spPr>
        <p:txBody>
          <a:bodyPr anchor="ctr">
            <a:normAutofit fontScale="90000"/>
          </a:bodyPr>
          <a:lstStyle/>
          <a:p>
            <a:pPr lvl="0" algn="just"/>
            <a:r>
              <a:rPr lang="en-US" sz="4800" i="1" dirty="0">
                <a:solidFill>
                  <a:schemeClr val="accent2">
                    <a:lumMod val="60000"/>
                    <a:lumOff val="40000"/>
                  </a:schemeClr>
                </a:solidFill>
                <a:effectLst>
                  <a:outerShdw blurRad="38100" dist="38100" dir="2700000" algn="tl">
                    <a:srgbClr val="000000">
                      <a:alpha val="43137"/>
                    </a:srgbClr>
                  </a:outerShdw>
                </a:effectLst>
              </a:rPr>
              <a:t>Question:	What is the value and coverage of the used cars market?</a:t>
            </a:r>
            <a:endParaRPr lang="en-US" sz="32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Duvan &amp; Ozturkcan, 2009.</a:t>
            </a:r>
          </a:p>
        </p:txBody>
      </p:sp>
      <p:sp>
        <p:nvSpPr>
          <p:cNvPr id="4" name="TextBox 3">
            <a:extLst>
              <a:ext uri="{FF2B5EF4-FFF2-40B4-BE49-F238E27FC236}">
                <a16:creationId xmlns:a16="http://schemas.microsoft.com/office/drawing/2014/main" id="{EB2B0AD4-C99B-E8EA-6FFA-C0545207A6C4}"/>
              </a:ext>
            </a:extLst>
          </p:cNvPr>
          <p:cNvSpPr txBox="1"/>
          <p:nvPr/>
        </p:nvSpPr>
        <p:spPr>
          <a:xfrm>
            <a:off x="512820" y="2059095"/>
            <a:ext cx="11232859" cy="2062103"/>
          </a:xfrm>
          <a:prstGeom prst="rect">
            <a:avLst/>
          </a:prstGeom>
          <a:noFill/>
        </p:spPr>
        <p:txBody>
          <a:bodyPr wrap="square" rtlCol="0">
            <a:spAutoFit/>
          </a:bodyPr>
          <a:lstStyle/>
          <a:p>
            <a:pPr algn="just"/>
            <a:r>
              <a:rPr lang="en-US" sz="3200" i="1" dirty="0">
                <a:solidFill>
                  <a:srgbClr val="FFFFFF"/>
                </a:solidFill>
              </a:rPr>
              <a:t>The global market value of used cars was about 819.52 billion dollars in 2003 with a compound annual growth rate of 4.2% between 1999 and 2003 and the market covers the private and remarketed sales.</a:t>
            </a:r>
            <a:endParaRPr lang="en-US" sz="3200" dirty="0"/>
          </a:p>
        </p:txBody>
      </p:sp>
    </p:spTree>
    <p:extLst>
      <p:ext uri="{BB962C8B-B14F-4D97-AF65-F5344CB8AC3E}">
        <p14:creationId xmlns:p14="http://schemas.microsoft.com/office/powerpoint/2010/main" val="242836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6800" y="775730"/>
            <a:ext cx="10058400" cy="1002736"/>
          </a:xfrm>
        </p:spPr>
        <p:txBody>
          <a:bodyPr anchor="ctr">
            <a:normAutofit/>
          </a:bodyPr>
          <a:lstStyle/>
          <a:p>
            <a:pPr lvl="0"/>
            <a:r>
              <a:rPr lang="en-US" sz="4800" i="1" dirty="0">
                <a:solidFill>
                  <a:schemeClr val="accent2">
                    <a:lumMod val="60000"/>
                    <a:lumOff val="40000"/>
                  </a:schemeClr>
                </a:solidFill>
                <a:effectLst>
                  <a:outerShdw blurRad="38100" dist="38100" dir="2700000" algn="tl">
                    <a:srgbClr val="000000">
                      <a:alpha val="43137"/>
                    </a:srgbClr>
                  </a:outerShdw>
                </a:effectLst>
              </a:rPr>
              <a:t>Question:	What are private sales?</a:t>
            </a:r>
            <a:endParaRPr lang="en-US" sz="32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Duvan &amp; Ozturkcan, 2009.</a:t>
            </a:r>
          </a:p>
        </p:txBody>
      </p:sp>
      <p:sp>
        <p:nvSpPr>
          <p:cNvPr id="4" name="TextBox 3">
            <a:extLst>
              <a:ext uri="{FF2B5EF4-FFF2-40B4-BE49-F238E27FC236}">
                <a16:creationId xmlns:a16="http://schemas.microsoft.com/office/drawing/2014/main" id="{8E5BB80F-B8B4-7A6C-FF6A-BFCF39361D4E}"/>
              </a:ext>
            </a:extLst>
          </p:cNvPr>
          <p:cNvSpPr txBox="1"/>
          <p:nvPr/>
        </p:nvSpPr>
        <p:spPr>
          <a:xfrm>
            <a:off x="1066800" y="2050706"/>
            <a:ext cx="10058399" cy="1077218"/>
          </a:xfrm>
          <a:prstGeom prst="rect">
            <a:avLst/>
          </a:prstGeom>
          <a:noFill/>
        </p:spPr>
        <p:txBody>
          <a:bodyPr wrap="square" rtlCol="0">
            <a:spAutoFit/>
          </a:bodyPr>
          <a:lstStyle/>
          <a:p>
            <a:pPr algn="just"/>
            <a:r>
              <a:rPr lang="en-US" sz="3200" i="1" dirty="0">
                <a:solidFill>
                  <a:schemeClr val="bg1"/>
                </a:solidFill>
              </a:rPr>
              <a:t>A Private sale refers to sales when both the buyer and the seller are private individuals.</a:t>
            </a:r>
            <a:endParaRPr lang="en-US" sz="3200" dirty="0"/>
          </a:p>
        </p:txBody>
      </p:sp>
    </p:spTree>
    <p:extLst>
      <p:ext uri="{BB962C8B-B14F-4D97-AF65-F5344CB8AC3E}">
        <p14:creationId xmlns:p14="http://schemas.microsoft.com/office/powerpoint/2010/main" val="302014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0" y="767341"/>
            <a:ext cx="10384477" cy="1137659"/>
          </a:xfrm>
        </p:spPr>
        <p:txBody>
          <a:bodyPr anchor="ctr">
            <a:normAutofit fontScale="90000"/>
          </a:bodyPr>
          <a:lstStyle/>
          <a:p>
            <a:pPr lvl="0" algn="just"/>
            <a:r>
              <a:rPr lang="en-US" sz="4800" i="1" dirty="0">
                <a:solidFill>
                  <a:schemeClr val="accent2">
                    <a:lumMod val="60000"/>
                    <a:lumOff val="40000"/>
                  </a:schemeClr>
                </a:solidFill>
                <a:effectLst>
                  <a:outerShdw blurRad="38100" dist="38100" dir="2700000" algn="tl">
                    <a:srgbClr val="000000">
                      <a:alpha val="43137"/>
                    </a:srgbClr>
                  </a:outerShdw>
                </a:effectLst>
              </a:rPr>
              <a:t>Question:	What are remarketed sales?</a:t>
            </a:r>
            <a:endParaRPr lang="en-US" sz="32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Duvan &amp; Ozturkcan, 2009.</a:t>
            </a:r>
          </a:p>
        </p:txBody>
      </p:sp>
      <p:sp>
        <p:nvSpPr>
          <p:cNvPr id="4" name="TextBox 3">
            <a:extLst>
              <a:ext uri="{FF2B5EF4-FFF2-40B4-BE49-F238E27FC236}">
                <a16:creationId xmlns:a16="http://schemas.microsoft.com/office/drawing/2014/main" id="{0D3E4BF3-607F-3405-9D0A-29C8637B7B42}"/>
              </a:ext>
            </a:extLst>
          </p:cNvPr>
          <p:cNvSpPr txBox="1"/>
          <p:nvPr/>
        </p:nvSpPr>
        <p:spPr>
          <a:xfrm>
            <a:off x="1100050" y="2177240"/>
            <a:ext cx="10384477" cy="1077218"/>
          </a:xfrm>
          <a:prstGeom prst="rect">
            <a:avLst/>
          </a:prstGeom>
          <a:noFill/>
        </p:spPr>
        <p:txBody>
          <a:bodyPr wrap="square" rtlCol="0">
            <a:spAutoFit/>
          </a:bodyPr>
          <a:lstStyle/>
          <a:p>
            <a:r>
              <a:rPr lang="en-US" sz="3200" i="1" dirty="0">
                <a:solidFill>
                  <a:schemeClr val="bg1"/>
                </a:solidFill>
              </a:rPr>
              <a:t>Remarketed sales refers to sales by companies which can be car manufacturers, car leasing or car rental companies.</a:t>
            </a:r>
            <a:endParaRPr lang="en-US" sz="3200" dirty="0"/>
          </a:p>
        </p:txBody>
      </p:sp>
    </p:spTree>
    <p:extLst>
      <p:ext uri="{BB962C8B-B14F-4D97-AF65-F5344CB8AC3E}">
        <p14:creationId xmlns:p14="http://schemas.microsoft.com/office/powerpoint/2010/main" val="23911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53674" y="361149"/>
            <a:ext cx="11182524" cy="1287962"/>
          </a:xfrm>
        </p:spPr>
        <p:txBody>
          <a:bodyPr anchor="ctr">
            <a:normAutofit fontScale="90000"/>
          </a:bodyPr>
          <a:lstStyle/>
          <a:p>
            <a:pPr lvl="0">
              <a:lnSpc>
                <a:spcPct val="100000"/>
              </a:lnSpc>
            </a:pPr>
            <a:r>
              <a:rPr lang="en-US" sz="4800" i="1" dirty="0">
                <a:solidFill>
                  <a:schemeClr val="accent2">
                    <a:lumMod val="60000"/>
                    <a:lumOff val="40000"/>
                  </a:schemeClr>
                </a:solidFill>
                <a:effectLst>
                  <a:outerShdw blurRad="38100" dist="38100" dir="2700000" algn="tl">
                    <a:srgbClr val="000000">
                      <a:alpha val="43137"/>
                    </a:srgbClr>
                  </a:outerShdw>
                </a:effectLst>
              </a:rPr>
              <a:t>Question:	</a:t>
            </a:r>
            <a:r>
              <a:rPr lang="en-US" sz="4000" i="1" dirty="0">
                <a:solidFill>
                  <a:schemeClr val="accent2">
                    <a:lumMod val="60000"/>
                    <a:lumOff val="40000"/>
                  </a:schemeClr>
                </a:solidFill>
                <a:effectLst>
                  <a:outerShdw blurRad="38100" dist="38100" dir="2700000" algn="tl">
                    <a:srgbClr val="000000">
                      <a:alpha val="43137"/>
                    </a:srgbClr>
                  </a:outerShdw>
                </a:effectLst>
              </a:rPr>
              <a:t>Why use machine learning techniques to predict price and sales?</a:t>
            </a:r>
            <a:br>
              <a:rPr lang="en-US" sz="4800" i="1" dirty="0">
                <a:solidFill>
                  <a:schemeClr val="accent2">
                    <a:lumMod val="60000"/>
                    <a:lumOff val="40000"/>
                  </a:schemeClr>
                </a:solidFill>
                <a:effectLst>
                  <a:outerShdw blurRad="38100" dist="38100" dir="2700000" algn="tl">
                    <a:srgbClr val="000000">
                      <a:alpha val="43137"/>
                    </a:srgbClr>
                  </a:outerShdw>
                </a:effectLst>
              </a:rPr>
            </a:br>
            <a:endParaRPr lang="en-US" sz="32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21094BE9-A846-3BCB-423E-3E85F0BE0E27}"/>
              </a:ext>
            </a:extLst>
          </p:cNvPr>
          <p:cNvSpPr txBox="1"/>
          <p:nvPr/>
        </p:nvSpPr>
        <p:spPr>
          <a:xfrm>
            <a:off x="935847" y="1649111"/>
            <a:ext cx="10386808" cy="1077218"/>
          </a:xfrm>
          <a:prstGeom prst="rect">
            <a:avLst/>
          </a:prstGeom>
          <a:noFill/>
        </p:spPr>
        <p:txBody>
          <a:bodyPr wrap="square" rtlCol="0">
            <a:spAutoFit/>
          </a:bodyPr>
          <a:lstStyle/>
          <a:p>
            <a:pPr marL="571500" indent="-571500" algn="just">
              <a:buFont typeface="+mj-lt"/>
              <a:buAutoNum type="romanLcPeriod"/>
            </a:pPr>
            <a:r>
              <a:rPr lang="en-US" sz="3200" dirty="0">
                <a:solidFill>
                  <a:schemeClr val="bg1"/>
                </a:solidFill>
              </a:rPr>
              <a:t>To resolve the issue of asymmetrical information that exist between sellers and consumers.</a:t>
            </a:r>
          </a:p>
        </p:txBody>
      </p:sp>
      <p:sp>
        <p:nvSpPr>
          <p:cNvPr id="9" name="Subtitle 2">
            <a:extLst>
              <a:ext uri="{FF2B5EF4-FFF2-40B4-BE49-F238E27FC236}">
                <a16:creationId xmlns:a16="http://schemas.microsoft.com/office/drawing/2014/main" id="{8BF534CA-C463-A7EC-587D-B1790C20BED0}"/>
              </a:ext>
            </a:extLst>
          </p:cNvPr>
          <p:cNvSpPr>
            <a:spLocks noGrp="1"/>
          </p:cNvSpPr>
          <p:nvPr>
            <p:ph type="subTitle" idx="1"/>
          </p:nvPr>
        </p:nvSpPr>
        <p:spPr>
          <a:xfrm>
            <a:off x="1066783" y="5501727"/>
            <a:ext cx="10058400" cy="403773"/>
          </a:xfrm>
        </p:spPr>
        <p:txBody>
          <a:bodyPr>
            <a:normAutofit lnSpcReduction="10000"/>
          </a:bodyPr>
          <a:lstStyle/>
          <a:p>
            <a:r>
              <a:rPr lang="en-US" sz="2000" dirty="0">
                <a:solidFill>
                  <a:schemeClr val="bg1"/>
                </a:solidFill>
              </a:rPr>
              <a:t>- </a:t>
            </a:r>
            <a:r>
              <a:rPr lang="en-US" sz="2000" i="1" dirty="0">
                <a:solidFill>
                  <a:schemeClr val="bg1"/>
                </a:solidFill>
                <a:effectLst/>
                <a:latin typeface="Calibri" panose="020F0502020204030204" pitchFamily="34" charset="0"/>
                <a:ea typeface="Calibri" panose="020F0502020204030204" pitchFamily="34" charset="0"/>
              </a:rPr>
              <a:t>Sallee et al., 2016; Yerger, 1996; Phlips, 1983; Scherer, 1996</a:t>
            </a:r>
            <a:endParaRPr lang="en-US" sz="2000" dirty="0">
              <a:solidFill>
                <a:schemeClr val="bg1"/>
              </a:solidFill>
            </a:endParaRPr>
          </a:p>
        </p:txBody>
      </p:sp>
      <p:sp>
        <p:nvSpPr>
          <p:cNvPr id="6" name="TextBox 5">
            <a:extLst>
              <a:ext uri="{FF2B5EF4-FFF2-40B4-BE49-F238E27FC236}">
                <a16:creationId xmlns:a16="http://schemas.microsoft.com/office/drawing/2014/main" id="{B6D5AA17-F9F8-B054-43CD-8A1E0A666DF3}"/>
              </a:ext>
            </a:extLst>
          </p:cNvPr>
          <p:cNvSpPr txBox="1"/>
          <p:nvPr/>
        </p:nvSpPr>
        <p:spPr>
          <a:xfrm>
            <a:off x="935847" y="2726329"/>
            <a:ext cx="10386808" cy="2123658"/>
          </a:xfrm>
          <a:prstGeom prst="rect">
            <a:avLst/>
          </a:prstGeom>
          <a:noFill/>
        </p:spPr>
        <p:txBody>
          <a:bodyPr wrap="square" rtlCol="0">
            <a:spAutoFit/>
          </a:bodyPr>
          <a:lstStyle/>
          <a:p>
            <a:pPr marL="571500" marR="0" lvl="0" indent="-571500" algn="just" defTabSz="914400" rtl="0" eaLnBrk="1" fontAlgn="auto" latinLnBrk="0" hangingPunct="1">
              <a:lnSpc>
                <a:spcPct val="100000"/>
              </a:lnSpc>
              <a:spcBef>
                <a:spcPts val="0"/>
              </a:spcBef>
              <a:spcAft>
                <a:spcPts val="0"/>
              </a:spcAft>
              <a:buClrTx/>
              <a:buSzTx/>
              <a:buFont typeface="+mj-lt"/>
              <a:buAutoNum type="romanLcPeriod" startAt="2"/>
              <a:tabLst/>
              <a:defRPr/>
            </a:pPr>
            <a:r>
              <a:rPr kumimoji="0" lang="en-US" sz="3200" b="0" i="0" u="none" strike="noStrike" kern="1200" cap="none" spc="0" normalizeH="0" baseline="0" noProof="0" dirty="0">
                <a:ln>
                  <a:noFill/>
                </a:ln>
                <a:solidFill>
                  <a:srgbClr val="FFFFFF"/>
                </a:solidFill>
                <a:effectLst/>
                <a:uLnTx/>
                <a:uFillTx/>
                <a:latin typeface="Franklin Gothic Book" panose="020F0502020204030204"/>
                <a:ea typeface="+mn-ea"/>
                <a:cs typeface="+mn-cs"/>
              </a:rPr>
              <a:t>To verify the validity of orthodox research results on features that influence price and sales (</a:t>
            </a:r>
            <a:r>
              <a:rPr kumimoji="0" lang="en-US" sz="3200" b="0" i="0" u="none" strike="noStrike" kern="1200" cap="none" spc="0" normalizeH="0" baseline="0" noProof="0" dirty="0">
                <a:ln>
                  <a:noFill/>
                </a:ln>
                <a:solidFill>
                  <a:srgbClr val="FFFFFF"/>
                </a:solidFill>
                <a:effectLst/>
                <a:uLnTx/>
                <a:uFillTx/>
                <a:latin typeface="Calibri" panose="020F0502020204030204" pitchFamily="34" charset="0"/>
                <a:ea typeface="+mn-ea"/>
                <a:cs typeface="Times New Roman" panose="02020603050405020304" pitchFamily="18" charset="0"/>
              </a:rPr>
              <a:t>m</a:t>
            </a:r>
            <a:r>
              <a:rPr kumimoji="0" lang="en-US" sz="32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ileage, distance covered, reliability, engine power and fuel cost)</a:t>
            </a:r>
            <a:r>
              <a:rPr kumimoji="0" lang="en-US" sz="3600" b="0" i="0" u="none" strike="noStrike" kern="1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200" b="0" i="0" u="none" strike="noStrike" kern="1200" cap="none" spc="0" normalizeH="0" baseline="0" noProof="0" dirty="0">
                <a:ln>
                  <a:noFill/>
                </a:ln>
                <a:solidFill>
                  <a:srgbClr val="FFFFFF"/>
                </a:solidFill>
                <a:effectLst/>
                <a:uLnTx/>
                <a:uFillTx/>
                <a:latin typeface="Franklin Gothic Book" panose="020F0502020204030204"/>
                <a:ea typeface="+mn-ea"/>
                <a:cs typeface="+mn-cs"/>
              </a:rPr>
              <a:t>using machine learning techniques.</a:t>
            </a:r>
          </a:p>
        </p:txBody>
      </p:sp>
    </p:spTree>
    <p:extLst>
      <p:ext uri="{BB962C8B-B14F-4D97-AF65-F5344CB8AC3E}">
        <p14:creationId xmlns:p14="http://schemas.microsoft.com/office/powerpoint/2010/main" val="258032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D3FA-329C-C792-5DA1-1591C44CCADB}"/>
              </a:ext>
            </a:extLst>
          </p:cNvPr>
          <p:cNvSpPr>
            <a:spLocks noGrp="1"/>
          </p:cNvSpPr>
          <p:nvPr>
            <p:ph type="title"/>
          </p:nvPr>
        </p:nvSpPr>
        <p:spPr/>
        <p:txBody>
          <a:bodyPr/>
          <a:lstStyle/>
          <a:p>
            <a:pPr algn="ctr"/>
            <a:r>
              <a:rPr lang="en-US" dirty="0"/>
              <a:t>Project Aim and Objectives</a:t>
            </a:r>
          </a:p>
        </p:txBody>
      </p:sp>
      <p:sp>
        <p:nvSpPr>
          <p:cNvPr id="3" name="Content Placeholder 2">
            <a:extLst>
              <a:ext uri="{FF2B5EF4-FFF2-40B4-BE49-F238E27FC236}">
                <a16:creationId xmlns:a16="http://schemas.microsoft.com/office/drawing/2014/main" id="{0EAAEC26-941F-6F9A-D3FC-C1A50DCFE802}"/>
              </a:ext>
            </a:extLst>
          </p:cNvPr>
          <p:cNvSpPr>
            <a:spLocks noGrp="1"/>
          </p:cNvSpPr>
          <p:nvPr>
            <p:ph idx="1"/>
          </p:nvPr>
        </p:nvSpPr>
        <p:spPr/>
        <p:txBody>
          <a:bodyPr/>
          <a:lstStyle/>
          <a:p>
            <a:pPr marL="514350" indent="-514350">
              <a:buFont typeface="+mj-lt"/>
              <a:buAutoNum type="romanLcPeriod"/>
            </a:pPr>
            <a:r>
              <a:rPr lang="en-US" dirty="0"/>
              <a:t>Finding the features that best predicts used car prices and sale probability.</a:t>
            </a:r>
          </a:p>
          <a:p>
            <a:pPr marL="514350" indent="-514350">
              <a:buFont typeface="+mj-lt"/>
              <a:buAutoNum type="romanLcPeriod"/>
            </a:pPr>
            <a:r>
              <a:rPr lang="en-US" dirty="0"/>
              <a:t>Building machine learning models to predict used car prices and sale probability.</a:t>
            </a:r>
          </a:p>
          <a:p>
            <a:pPr marL="514350" indent="-514350">
              <a:buFont typeface="+mj-lt"/>
              <a:buAutoNum type="romanLcPeriod"/>
            </a:pPr>
            <a:r>
              <a:rPr lang="en-US" dirty="0"/>
              <a:t>Comparing the performance of the machine learning models and detecting possible limitations that might result from individual models.</a:t>
            </a:r>
          </a:p>
          <a:p>
            <a:endParaRPr lang="en-US" dirty="0"/>
          </a:p>
        </p:txBody>
      </p:sp>
    </p:spTree>
    <p:extLst>
      <p:ext uri="{BB962C8B-B14F-4D97-AF65-F5344CB8AC3E}">
        <p14:creationId xmlns:p14="http://schemas.microsoft.com/office/powerpoint/2010/main" val="383459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948651E-0432-376C-2F80-29D198EFA6A6}"/>
              </a:ext>
            </a:extLst>
          </p:cNvPr>
          <p:cNvSpPr/>
          <p:nvPr/>
        </p:nvSpPr>
        <p:spPr>
          <a:xfrm>
            <a:off x="662729" y="517301"/>
            <a:ext cx="11084653" cy="5823398"/>
          </a:xfrm>
          <a:prstGeom prst="roundRect">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A021BE0-81F2-79BB-EDEA-BD0D48226619}"/>
              </a:ext>
            </a:extLst>
          </p:cNvPr>
          <p:cNvSpPr/>
          <p:nvPr/>
        </p:nvSpPr>
        <p:spPr>
          <a:xfrm>
            <a:off x="6367244" y="2052806"/>
            <a:ext cx="5033395" cy="3152163"/>
          </a:xfrm>
          <a:prstGeom prst="round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7" name="Rectangle: Rounded Corners 6">
            <a:extLst>
              <a:ext uri="{FF2B5EF4-FFF2-40B4-BE49-F238E27FC236}">
                <a16:creationId xmlns:a16="http://schemas.microsoft.com/office/drawing/2014/main" id="{323404C7-B166-E670-3D15-9660730FF876}"/>
              </a:ext>
            </a:extLst>
          </p:cNvPr>
          <p:cNvSpPr/>
          <p:nvPr/>
        </p:nvSpPr>
        <p:spPr>
          <a:xfrm>
            <a:off x="973123" y="2057400"/>
            <a:ext cx="5122877" cy="3152163"/>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857792B7-D90E-5143-CF75-F4A3E10FA0AD}"/>
              </a:ext>
            </a:extLst>
          </p:cNvPr>
          <p:cNvSpPr>
            <a:spLocks noGrp="1"/>
          </p:cNvSpPr>
          <p:nvPr>
            <p:ph type="title"/>
          </p:nvPr>
        </p:nvSpPr>
        <p:spPr>
          <a:xfrm>
            <a:off x="2756343" y="517301"/>
            <a:ext cx="6679314" cy="1131136"/>
          </a:xfrm>
        </p:spPr>
        <p:txBody>
          <a:bodyPr>
            <a:normAutofit/>
          </a:bodyPr>
          <a:lstStyle/>
          <a:p>
            <a:pPr marL="0" marR="0" algn="just">
              <a:lnSpc>
                <a:spcPct val="107000"/>
              </a:lnSpc>
              <a:spcBef>
                <a:spcPts val="200"/>
              </a:spcBef>
              <a:spcAft>
                <a:spcPts val="0"/>
              </a:spcAft>
            </a:pPr>
            <a:r>
              <a:rPr lang="en-US" sz="4800" b="1" kern="1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Project Problem Statement</a:t>
            </a:r>
          </a:p>
        </p:txBody>
      </p:sp>
      <p:sp>
        <p:nvSpPr>
          <p:cNvPr id="4" name="Text Placeholder 3">
            <a:extLst>
              <a:ext uri="{FF2B5EF4-FFF2-40B4-BE49-F238E27FC236}">
                <a16:creationId xmlns:a16="http://schemas.microsoft.com/office/drawing/2014/main" id="{7C6B1642-51D8-B034-B828-CAE1B160582E}"/>
              </a:ext>
            </a:extLst>
          </p:cNvPr>
          <p:cNvSpPr>
            <a:spLocks noGrp="1"/>
          </p:cNvSpPr>
          <p:nvPr>
            <p:ph type="body" idx="1"/>
          </p:nvPr>
        </p:nvSpPr>
        <p:spPr>
          <a:xfrm>
            <a:off x="1097280" y="2138248"/>
            <a:ext cx="4775014" cy="1007623"/>
          </a:xfrm>
        </p:spPr>
        <p:txBody>
          <a:bodyPr>
            <a:normAutofit/>
          </a:bodyPr>
          <a:lstStyle/>
          <a:p>
            <a:pPr marL="342900" marR="0" lvl="0" indent="-342900" algn="just">
              <a:lnSpc>
                <a:spcPct val="107000"/>
              </a:lnSpc>
              <a:spcBef>
                <a:spcPts val="0"/>
              </a:spcBef>
              <a:spcAft>
                <a:spcPts val="0"/>
              </a:spcAft>
              <a:buFont typeface="Wingdings" panose="05000000000000000000" pitchFamily="2" charset="2"/>
              <a:buChar char=""/>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Business related questions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Content Placeholder 2">
            <a:extLst>
              <a:ext uri="{FF2B5EF4-FFF2-40B4-BE49-F238E27FC236}">
                <a16:creationId xmlns:a16="http://schemas.microsoft.com/office/drawing/2014/main" id="{76EB3307-F53D-80DC-EFE8-02619F2334BA}"/>
              </a:ext>
            </a:extLst>
          </p:cNvPr>
          <p:cNvSpPr>
            <a:spLocks noGrp="1"/>
          </p:cNvSpPr>
          <p:nvPr>
            <p:ph sz="half" idx="2"/>
          </p:nvPr>
        </p:nvSpPr>
        <p:spPr>
          <a:xfrm>
            <a:off x="1097280" y="2561097"/>
            <a:ext cx="4639736" cy="2737851"/>
          </a:xfrm>
        </p:spPr>
        <p:txBody>
          <a:bodyPr>
            <a:normAutofit/>
          </a:bodyPr>
          <a:lstStyle/>
          <a:p>
            <a:pPr marL="635508" lvl="1" indent="-342900" algn="just">
              <a:lnSpc>
                <a:spcPct val="107000"/>
              </a:lnSpc>
              <a:spcBef>
                <a:spcPts val="0"/>
              </a:spcBef>
              <a:spcAft>
                <a:spcPts val="0"/>
              </a:spcAft>
              <a:buFont typeface="+mj-lt"/>
              <a:buAutoNum type="romanL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What are the features that influence car prices the most?</a:t>
            </a:r>
          </a:p>
          <a:p>
            <a:pPr marL="635508" lvl="1" indent="-342900" algn="just">
              <a:lnSpc>
                <a:spcPct val="107000"/>
              </a:lnSpc>
              <a:spcBef>
                <a:spcPts val="0"/>
              </a:spcBef>
              <a:spcAft>
                <a:spcPts val="0"/>
              </a:spcAft>
              <a:buFont typeface="+mj-lt"/>
              <a:buAutoNum type="romanL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What are the features that influence car sales the most?</a:t>
            </a:r>
          </a:p>
          <a:p>
            <a:pPr marL="635508" lvl="1" indent="-342900" algn="just">
              <a:lnSpc>
                <a:spcPct val="107000"/>
              </a:lnSpc>
              <a:spcBef>
                <a:spcPts val="1200"/>
              </a:spcBef>
              <a:spcAft>
                <a:spcPts val="0"/>
              </a:spcAft>
              <a:buFont typeface="+mj-lt"/>
              <a:buAutoNum type="romanL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What possible facts are hidden in the data that would influence sales positively?</a:t>
            </a:r>
          </a:p>
          <a:p>
            <a:pPr marL="457200" marR="0" algn="just">
              <a:lnSpc>
                <a:spcPct val="107000"/>
              </a:lnSpc>
              <a:spcBef>
                <a:spcPts val="120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Text Placeholder 4">
            <a:extLst>
              <a:ext uri="{FF2B5EF4-FFF2-40B4-BE49-F238E27FC236}">
                <a16:creationId xmlns:a16="http://schemas.microsoft.com/office/drawing/2014/main" id="{7C3300FA-C742-2FD5-0706-BE06D7620070}"/>
              </a:ext>
            </a:extLst>
          </p:cNvPr>
          <p:cNvSpPr>
            <a:spLocks noGrp="1"/>
          </p:cNvSpPr>
          <p:nvPr>
            <p:ph type="body" sz="quarter" idx="3"/>
          </p:nvPr>
        </p:nvSpPr>
        <p:spPr/>
        <p:txBody>
          <a:bodyPr>
            <a:normAutofit/>
          </a:bodyPr>
          <a:lstStyle/>
          <a:p>
            <a:pPr marL="342900" indent="-342900">
              <a:buFont typeface="Wingdings" panose="05000000000000000000" pitchFamily="2" charset="2"/>
              <a:buChar char="§"/>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Technical related questions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3FFD7C6-D19B-AA78-B1AE-FD50E6DD952E}"/>
              </a:ext>
            </a:extLst>
          </p:cNvPr>
          <p:cNvSpPr>
            <a:spLocks noGrp="1"/>
          </p:cNvSpPr>
          <p:nvPr>
            <p:ph sz="quarter" idx="4"/>
          </p:nvPr>
        </p:nvSpPr>
        <p:spPr>
          <a:xfrm>
            <a:off x="6367244" y="2474611"/>
            <a:ext cx="4639736" cy="2910821"/>
          </a:xfrm>
        </p:spPr>
        <p:txBody>
          <a:bodyPr>
            <a:normAutofit/>
          </a:bodyPr>
          <a:lstStyle/>
          <a:p>
            <a:pPr marL="635508" lvl="1" indent="-342900" algn="just">
              <a:lnSpc>
                <a:spcPct val="107000"/>
              </a:lnSpc>
              <a:spcBef>
                <a:spcPts val="0"/>
              </a:spcBef>
              <a:spcAft>
                <a:spcPts val="0"/>
              </a:spcAft>
              <a:buFont typeface="+mj-lt"/>
              <a:buAutoNum type="romanL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What model would best and least predict car prices and with what features?</a:t>
            </a:r>
          </a:p>
          <a:p>
            <a:pPr marL="635508" lvl="1" indent="-342900" algn="just">
              <a:lnSpc>
                <a:spcPct val="107000"/>
              </a:lnSpc>
              <a:spcBef>
                <a:spcPts val="0"/>
              </a:spcBef>
              <a:spcAft>
                <a:spcPts val="0"/>
              </a:spcAft>
              <a:buFont typeface="+mj-lt"/>
              <a:buAutoNum type="romanL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model best and least predict the sale of a car and with what features?</a:t>
            </a:r>
          </a:p>
          <a:p>
            <a:pPr marL="635508" lvl="1" indent="-342900" algn="just">
              <a:lnSpc>
                <a:spcPct val="107000"/>
              </a:lnSpc>
              <a:spcBef>
                <a:spcPts val="0"/>
              </a:spcBef>
              <a:spcAft>
                <a:spcPts val="800"/>
              </a:spcAft>
              <a:buFont typeface="+mj-lt"/>
              <a:buAutoNum type="romanL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Are there any other model performance related observations?</a:t>
            </a:r>
          </a:p>
          <a:p>
            <a:endParaRPr lang="en-US" dirty="0"/>
          </a:p>
        </p:txBody>
      </p:sp>
    </p:spTree>
    <p:extLst>
      <p:ext uri="{BB962C8B-B14F-4D97-AF65-F5344CB8AC3E}">
        <p14:creationId xmlns:p14="http://schemas.microsoft.com/office/powerpoint/2010/main" val="113397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additive="base">
                                        <p:cTn id="2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7D5936-97D5-DC7B-FB65-8D2172DA827A}"/>
              </a:ext>
            </a:extLst>
          </p:cNvPr>
          <p:cNvSpPr>
            <a:spLocks noGrp="1"/>
          </p:cNvSpPr>
          <p:nvPr>
            <p:ph type="title"/>
          </p:nvPr>
        </p:nvSpPr>
        <p:spPr>
          <a:xfrm>
            <a:off x="1097280" y="721453"/>
            <a:ext cx="10058400" cy="1015907"/>
          </a:xfrm>
        </p:spPr>
        <p:txBody>
          <a:bodyPr/>
          <a:lstStyle/>
          <a:p>
            <a:r>
              <a:rPr lang="en-US" dirty="0"/>
              <a:t>Methodology and Data Processing</a:t>
            </a:r>
          </a:p>
        </p:txBody>
      </p:sp>
      <p:sp>
        <p:nvSpPr>
          <p:cNvPr id="10" name="Content Placeholder 9">
            <a:extLst>
              <a:ext uri="{FF2B5EF4-FFF2-40B4-BE49-F238E27FC236}">
                <a16:creationId xmlns:a16="http://schemas.microsoft.com/office/drawing/2014/main" id="{1DA38FBE-F4AD-73CE-F984-DB801FAFDCDB}"/>
              </a:ext>
            </a:extLst>
          </p:cNvPr>
          <p:cNvSpPr>
            <a:spLocks noGrp="1"/>
          </p:cNvSpPr>
          <p:nvPr>
            <p:ph idx="1"/>
          </p:nvPr>
        </p:nvSpPr>
        <p:spPr/>
        <p:txBody>
          <a:bodyPr>
            <a:normAutofit fontScale="92500" lnSpcReduction="20000"/>
          </a:bodyPr>
          <a:lstStyle/>
          <a:p>
            <a:pPr>
              <a:spcBef>
                <a:spcPts val="120"/>
              </a:spcBef>
            </a:pPr>
            <a:endParaRPr lang="en-US" dirty="0"/>
          </a:p>
          <a:p>
            <a:pPr marL="0" indent="0">
              <a:spcBef>
                <a:spcPts val="120"/>
              </a:spcBef>
              <a:buNone/>
            </a:pPr>
            <a:r>
              <a:rPr lang="en-US" dirty="0"/>
              <a:t>The following steps were used to prepare my data for my machine learning tasks;</a:t>
            </a:r>
          </a:p>
          <a:p>
            <a:pPr marL="422910" indent="-514350" algn="just">
              <a:spcBef>
                <a:spcPts val="120"/>
              </a:spcBef>
              <a:buFont typeface="+mj-lt"/>
              <a:buAutoNum type="romanLcPeriod"/>
            </a:pPr>
            <a:r>
              <a:rPr lang="en-US" dirty="0"/>
              <a:t>Data sourcing</a:t>
            </a:r>
          </a:p>
          <a:p>
            <a:pPr marL="422910" indent="-514350" algn="just">
              <a:spcBef>
                <a:spcPts val="120"/>
              </a:spcBef>
              <a:buFont typeface="+mj-lt"/>
              <a:buAutoNum type="romanLcPeriod"/>
            </a:pPr>
            <a:r>
              <a:rPr lang="en-US" dirty="0"/>
              <a:t>Data cleaning</a:t>
            </a:r>
          </a:p>
          <a:p>
            <a:pPr marL="422910" indent="-514350" algn="just">
              <a:spcBef>
                <a:spcPts val="120"/>
              </a:spcBef>
              <a:buFont typeface="+mj-lt"/>
              <a:buAutoNum type="romanLcPeriod"/>
            </a:pPr>
            <a:r>
              <a:rPr lang="en-US" dirty="0"/>
              <a:t>Exploratory data analysis</a:t>
            </a:r>
          </a:p>
          <a:p>
            <a:pPr marL="422910" indent="-514350" algn="just">
              <a:spcBef>
                <a:spcPts val="120"/>
              </a:spcBef>
              <a:buFont typeface="+mj-lt"/>
              <a:buAutoNum type="romanLcPeriod"/>
            </a:pPr>
            <a:r>
              <a:rPr lang="en-US" dirty="0"/>
              <a:t>Feature extraction/engineering using KBest feature selector</a:t>
            </a:r>
          </a:p>
          <a:p>
            <a:pPr marL="422910" indent="-514350" algn="just">
              <a:spcBef>
                <a:spcPts val="120"/>
              </a:spcBef>
              <a:buFont typeface="+mj-lt"/>
              <a:buAutoNum type="romanLcPeriod"/>
            </a:pPr>
            <a:r>
              <a:rPr lang="en-US" dirty="0"/>
              <a:t>Data standardisation using standard scaler and up sampling where necessary</a:t>
            </a:r>
          </a:p>
          <a:p>
            <a:pPr marL="422910" indent="-514350" algn="just">
              <a:spcBef>
                <a:spcPts val="120"/>
              </a:spcBef>
              <a:buFont typeface="+mj-lt"/>
              <a:buAutoNum type="romanLcPeriod"/>
            </a:pPr>
            <a:r>
              <a:rPr lang="en-US" dirty="0"/>
              <a:t>Performance metrics and model selection</a:t>
            </a:r>
          </a:p>
          <a:p>
            <a:pPr marL="422910" indent="-514350" algn="just">
              <a:spcBef>
                <a:spcPts val="120"/>
              </a:spcBef>
              <a:buFont typeface="+mj-lt"/>
              <a:buAutoNum type="romanLcPeriod"/>
            </a:pPr>
            <a:r>
              <a:rPr lang="en-US" dirty="0"/>
              <a:t>Model training</a:t>
            </a:r>
          </a:p>
          <a:p>
            <a:pPr marL="422910" indent="-514350" algn="just">
              <a:spcBef>
                <a:spcPts val="120"/>
              </a:spcBef>
              <a:buFont typeface="+mj-lt"/>
              <a:buAutoNum type="romanLcPeriod"/>
            </a:pPr>
            <a:r>
              <a:rPr lang="en-US" dirty="0"/>
              <a:t>Hyperparameter optimisation</a:t>
            </a:r>
          </a:p>
          <a:p>
            <a:pPr marL="422910" indent="-514350" algn="just">
              <a:spcBef>
                <a:spcPts val="120"/>
              </a:spcBef>
              <a:buFont typeface="+mj-lt"/>
              <a:buAutoNum type="romanLcPeriod"/>
            </a:pPr>
            <a:r>
              <a:rPr lang="en-US" dirty="0"/>
              <a:t>Retraining models with random forest best features selection</a:t>
            </a:r>
          </a:p>
          <a:p>
            <a:pPr marL="422910" indent="-514350" algn="just">
              <a:spcBef>
                <a:spcPts val="120"/>
              </a:spcBef>
              <a:buFont typeface="+mj-lt"/>
              <a:buAutoNum type="romanLcPeriod"/>
            </a:pPr>
            <a:r>
              <a:rPr lang="en-US" dirty="0"/>
              <a:t>Comparing results and performance.</a:t>
            </a:r>
          </a:p>
          <a:p>
            <a:endParaRPr lang="en-US" dirty="0"/>
          </a:p>
        </p:txBody>
      </p:sp>
    </p:spTree>
    <p:extLst>
      <p:ext uri="{BB962C8B-B14F-4D97-AF65-F5344CB8AC3E}">
        <p14:creationId xmlns:p14="http://schemas.microsoft.com/office/powerpoint/2010/main" val="231920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 calcmode="lin" valueType="num">
                                      <p:cBhvr additive="base">
                                        <p:cTn id="37"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anim calcmode="lin" valueType="num">
                                      <p:cBhvr additive="base">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 calcmode="lin" valueType="num">
                                      <p:cBhvr additive="base">
                                        <p:cTn id="49"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xEl>
                                              <p:pRg st="9" end="9"/>
                                            </p:txEl>
                                          </p:spTgt>
                                        </p:tgtEl>
                                        <p:attrNameLst>
                                          <p:attrName>style.visibility</p:attrName>
                                        </p:attrNameLst>
                                      </p:cBhvr>
                                      <p:to>
                                        <p:strVal val="visible"/>
                                      </p:to>
                                    </p:set>
                                    <p:anim calcmode="lin" valueType="num">
                                      <p:cBhvr additive="base">
                                        <p:cTn id="55"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
                                            <p:txEl>
                                              <p:pRg st="10" end="10"/>
                                            </p:txEl>
                                          </p:spTgt>
                                        </p:tgtEl>
                                        <p:attrNameLst>
                                          <p:attrName>style.visibility</p:attrName>
                                        </p:attrNameLst>
                                      </p:cBhvr>
                                      <p:to>
                                        <p:strVal val="visible"/>
                                      </p:to>
                                    </p:set>
                                    <p:anim calcmode="lin" valueType="num">
                                      <p:cBhvr additive="base">
                                        <p:cTn id="61"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
                                            <p:txEl>
                                              <p:pRg st="11" end="11"/>
                                            </p:txEl>
                                          </p:spTgt>
                                        </p:tgtEl>
                                        <p:attrNameLst>
                                          <p:attrName>style.visibility</p:attrName>
                                        </p:attrNameLst>
                                      </p:cBhvr>
                                      <p:to>
                                        <p:strVal val="visible"/>
                                      </p:to>
                                    </p:set>
                                    <p:anim calcmode="lin" valueType="num">
                                      <p:cBhvr additive="base">
                                        <p:cTn id="67"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0">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2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{BE4EF4CF-B23F-4452-BEA3-E96598DADC94}tf56160789_win32</Template>
  <TotalTime>5874</TotalTime>
  <Words>1768</Words>
  <Application>Microsoft Office PowerPoint</Application>
  <PresentationFormat>Widescreen</PresentationFormat>
  <Paragraphs>544</Paragraphs>
  <Slides>25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Bookman Old Style</vt:lpstr>
      <vt:lpstr>Calibri</vt:lpstr>
      <vt:lpstr>Calibri Light</vt:lpstr>
      <vt:lpstr>Franklin Gothic Book</vt:lpstr>
      <vt:lpstr>Times New Roman</vt:lpstr>
      <vt:lpstr>Wingdings</vt:lpstr>
      <vt:lpstr>1_RetrospectVTI</vt:lpstr>
      <vt:lpstr>2_RetrospectVTI</vt:lpstr>
      <vt:lpstr>Improving the used cars market through machine learning techniques.</vt:lpstr>
      <vt:lpstr>Question: What qualifies a car as used?</vt:lpstr>
      <vt:lpstr>Question: What is the value and coverage of the used cars market?</vt:lpstr>
      <vt:lpstr>Question: What are private sales?</vt:lpstr>
      <vt:lpstr>Question: What are remarketed sales?</vt:lpstr>
      <vt:lpstr>Question: Why use machine learning techniques to predict price and sales? </vt:lpstr>
      <vt:lpstr>Project Aim and Objectives</vt:lpstr>
      <vt:lpstr>Project Problem Statement</vt:lpstr>
      <vt:lpstr>Methodology and Data Processing</vt:lpstr>
      <vt:lpstr>   Data Cleaning </vt:lpstr>
      <vt:lpstr>  Methodology Summary</vt:lpstr>
      <vt:lpstr>Price prediction results using regressors and KBest features</vt:lpstr>
      <vt:lpstr>Price prediction results using regressors and random forest features</vt:lpstr>
      <vt:lpstr>Performance of classifier models trained with top five KBest selected sold predicting features.</vt:lpstr>
      <vt:lpstr>Confusion matrix performance report of models trained with top five KBest selected sold predicting features and 2363 test observations</vt:lpstr>
      <vt:lpstr>Performance of classifier models trained with top five random forest selected sold predicting features.</vt:lpstr>
      <vt:lpstr>Confusion matrix performance report of models trained with top five random forest selected sold predicting features and 2363 test observations</vt:lpstr>
      <vt:lpstr>Answers to business related question one and two</vt:lpstr>
      <vt:lpstr>Answer to business related question three</vt:lpstr>
      <vt:lpstr>Answers to technical related question one and two</vt:lpstr>
      <vt:lpstr> Correlation plot of the dataset</vt:lpstr>
      <vt:lpstr>Answer to technical related question three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the used cars market using machine learning techniques.</dc:title>
  <dc:creator>WALLACE PATRICK</dc:creator>
  <cp:lastModifiedBy>WALLACE PATRICK</cp:lastModifiedBy>
  <cp:revision>46</cp:revision>
  <dcterms:created xsi:type="dcterms:W3CDTF">2022-09-08T18:23:37Z</dcterms:created>
  <dcterms:modified xsi:type="dcterms:W3CDTF">2022-09-28T09:42:40Z</dcterms:modified>
</cp:coreProperties>
</file>